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6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998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6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3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9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2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5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30117F-4FCB-473B-8DA1-4B93C8F5EC8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C13FCD-6784-4BF6-B12F-35A5B96B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BioEthics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Biotechnology with a conscience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USDA</a:t>
            </a:r>
            <a:r>
              <a:rPr lang="en-US" dirty="0" smtClean="0"/>
              <a:t>-(United States Department of </a:t>
            </a:r>
            <a:r>
              <a:rPr lang="en-US" dirty="0" err="1" smtClean="0"/>
              <a:t>Agrigulture</a:t>
            </a:r>
            <a:r>
              <a:rPr lang="en-US" dirty="0" smtClean="0"/>
              <a:t>)- regulates the use and production of plants, plant products, plant pests, veterinary supplies, medications, and genetically Modified plants and </a:t>
            </a:r>
            <a:r>
              <a:rPr lang="en-US" dirty="0" err="1" smtClean="0"/>
              <a:t>aminals</a:t>
            </a:r>
            <a:endParaRPr lang="en-US" dirty="0"/>
          </a:p>
        </p:txBody>
      </p:sp>
      <p:pic>
        <p:nvPicPr>
          <p:cNvPr id="9218" name="Picture 2" descr="Image result for usda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26" y="2367092"/>
            <a:ext cx="5105400" cy="23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7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EPA </a:t>
            </a:r>
            <a:r>
              <a:rPr lang="en-US" dirty="0" smtClean="0"/>
              <a:t>(Environmental Protection Agency)-regulates the use and production of microbial agents, such as bacteria, fungi, plant pesticides, new uses of existing pesticides, and genetically modified microorganisms.</a:t>
            </a:r>
            <a:endParaRPr lang="en-US" dirty="0"/>
          </a:p>
        </p:txBody>
      </p:sp>
      <p:pic>
        <p:nvPicPr>
          <p:cNvPr id="10242" name="Picture 2" descr="Image result for epa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26" y="2214694"/>
            <a:ext cx="5105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4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FDA (Food and Drug Administration)-regulates  the use and production of food, feed, food additives, veterinary drugs, human drugs, and medical devices</a:t>
            </a:r>
            <a:endParaRPr lang="en-US" dirty="0"/>
          </a:p>
        </p:txBody>
      </p:sp>
      <p:pic>
        <p:nvPicPr>
          <p:cNvPr id="11266" name="Picture 2" descr="Image result for food and dru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65" y="2006015"/>
            <a:ext cx="3424237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4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Each agencies set policy based on scientific facts that are viewed in conjunction with society’s collective Ethic positions.</a:t>
            </a:r>
            <a:endParaRPr lang="en-US" dirty="0"/>
          </a:p>
        </p:txBody>
      </p:sp>
      <p:pic>
        <p:nvPicPr>
          <p:cNvPr id="12290" name="Picture 2" descr="Image result for different government regulatory agencie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26" y="2367092"/>
            <a:ext cx="5105400" cy="31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6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values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66302"/>
            <a:ext cx="5106026" cy="42623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Strategy for examining bioethical issues is to clarify one’s values through these steps</a:t>
            </a:r>
          </a:p>
          <a:p>
            <a:pPr lvl="1"/>
            <a:r>
              <a:rPr lang="en-US" dirty="0" smtClean="0"/>
              <a:t>Identify and understand the problem or issue, learn about it</a:t>
            </a:r>
          </a:p>
          <a:p>
            <a:pPr lvl="1"/>
            <a:r>
              <a:rPr lang="en-US" dirty="0" smtClean="0"/>
              <a:t>List all possible solutions to the issue</a:t>
            </a:r>
          </a:p>
          <a:p>
            <a:pPr lvl="1"/>
            <a:r>
              <a:rPr lang="en-US" dirty="0" smtClean="0"/>
              <a:t>Identify pros and cons of adopting each solution</a:t>
            </a:r>
          </a:p>
          <a:p>
            <a:pPr lvl="1"/>
            <a:r>
              <a:rPr lang="en-US" dirty="0" smtClean="0"/>
              <a:t>Examine consequences</a:t>
            </a:r>
          </a:p>
          <a:p>
            <a:pPr lvl="1"/>
            <a:r>
              <a:rPr lang="en-US" dirty="0" smtClean="0"/>
              <a:t>Decide if problem is important enough to take a position and be able to defend your position</a:t>
            </a:r>
            <a:endParaRPr lang="en-US" dirty="0"/>
          </a:p>
        </p:txBody>
      </p:sp>
      <p:pic>
        <p:nvPicPr>
          <p:cNvPr id="13314" name="Picture 2" descr="Image result for ethics clarification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655094"/>
            <a:ext cx="38290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0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Sometimes a problem is complicated enough that is requires writing down all solutions</a:t>
            </a:r>
          </a:p>
          <a:p>
            <a:pPr lvl="1"/>
            <a:r>
              <a:rPr lang="en-US" dirty="0" smtClean="0"/>
              <a:t>Pros and cons</a:t>
            </a:r>
          </a:p>
          <a:p>
            <a:pPr lvl="1"/>
            <a:r>
              <a:rPr lang="en-US" dirty="0" smtClean="0"/>
              <a:t>considerations</a:t>
            </a:r>
          </a:p>
          <a:p>
            <a:r>
              <a:rPr lang="en-US" dirty="0" smtClean="0"/>
              <a:t>After examine these, and individual should be able to form a position on an issue and be able to justify it</a:t>
            </a:r>
            <a:endParaRPr lang="en-US" dirty="0"/>
          </a:p>
        </p:txBody>
      </p:sp>
      <p:pic>
        <p:nvPicPr>
          <p:cNvPr id="14338" name="Picture 2" descr="Image result for positive vibe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366963"/>
            <a:ext cx="456564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9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Moral Standards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Being able to distinguish between right and wrong and to make decisions based on that knowledge is considered “having Good </a:t>
            </a:r>
            <a:r>
              <a:rPr lang="en-US" sz="2400" b="1" dirty="0" smtClean="0"/>
              <a:t>Morals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026" name="Picture 2" descr="Image result for moral standard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64" y="2367092"/>
            <a:ext cx="4009639" cy="26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2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Because there are some differences in people’s beliefs of right and wrong, some people have different morals than others</a:t>
            </a:r>
            <a:endParaRPr lang="en-US" dirty="0"/>
          </a:p>
        </p:txBody>
      </p:sp>
      <p:pic>
        <p:nvPicPr>
          <p:cNvPr id="2050" name="Picture 2" descr="Image result for moral standard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80517"/>
            <a:ext cx="5105400" cy="33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9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Ethics is the study of moral standards and how they affect conduct.</a:t>
            </a:r>
          </a:p>
        </p:txBody>
      </p:sp>
      <p:pic>
        <p:nvPicPr>
          <p:cNvPr id="3074" name="Picture 2" descr="Image result for moral standard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0372"/>
            <a:ext cx="5105400" cy="28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Bioethics is a term that has been coined to describe the study of decision-making as it applies to moral decisions that need to be made because of advances in biology, medicine, and technology.</a:t>
            </a:r>
          </a:p>
          <a:p>
            <a:endParaRPr lang="en-US" dirty="0"/>
          </a:p>
        </p:txBody>
      </p:sp>
      <p:pic>
        <p:nvPicPr>
          <p:cNvPr id="4098" name="Picture 2" descr="Image result for bioethic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26" y="2367092"/>
            <a:ext cx="5105400" cy="22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3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Many of the new biotechnologies are controversial because they force people to think about what they believe is right or wrong.</a:t>
            </a:r>
          </a:p>
          <a:p>
            <a:pPr lvl="1"/>
            <a:r>
              <a:rPr lang="en-US" dirty="0" smtClean="0"/>
              <a:t>Harvesting embryonic stem cells</a:t>
            </a:r>
          </a:p>
          <a:p>
            <a:pPr lvl="1"/>
            <a:r>
              <a:rPr lang="en-US" dirty="0" smtClean="0"/>
              <a:t>Genetically modifying foods</a:t>
            </a:r>
          </a:p>
          <a:p>
            <a:pPr lvl="1"/>
            <a:r>
              <a:rPr lang="en-US" dirty="0" smtClean="0"/>
              <a:t>Testing for Genetic diseases or conditions</a:t>
            </a:r>
            <a:endParaRPr lang="en-US" dirty="0"/>
          </a:p>
        </p:txBody>
      </p:sp>
      <p:pic>
        <p:nvPicPr>
          <p:cNvPr id="5122" name="Picture 2" descr="Image result for bioethic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75" y="2214694"/>
            <a:ext cx="2672903" cy="32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3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Many People have strong feelings about these and other issues</a:t>
            </a:r>
          </a:p>
          <a:p>
            <a:r>
              <a:rPr lang="en-US" dirty="0" smtClean="0"/>
              <a:t>They take personal or public positions to support or oppose these technologies</a:t>
            </a:r>
          </a:p>
          <a:p>
            <a:r>
              <a:rPr lang="en-US" dirty="0" smtClean="0"/>
              <a:t>New technologies generate ethical questions that cannot be answered using scientific methodologies</a:t>
            </a:r>
            <a:endParaRPr lang="en-US" dirty="0"/>
          </a:p>
        </p:txBody>
      </p:sp>
      <p:pic>
        <p:nvPicPr>
          <p:cNvPr id="6146" name="Picture 2" descr="Image result for people argui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637631"/>
            <a:ext cx="35560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7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Positions on 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position one takes on ethical issued are based on personal feelings and beliefs.</a:t>
            </a:r>
          </a:p>
          <a:p>
            <a:r>
              <a:rPr lang="en-US" dirty="0" smtClean="0"/>
              <a:t>A person can learn more about a technology, but determining whether it is moral to use it is not an objective decision with a clear right or wrong answer but more of a wide range of arguable positions.</a:t>
            </a:r>
            <a:endParaRPr lang="en-US" dirty="0"/>
          </a:p>
        </p:txBody>
      </p:sp>
      <p:pic>
        <p:nvPicPr>
          <p:cNvPr id="7170" name="Picture 2" descr="Image result for personal feeling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0547"/>
            <a:ext cx="5105400" cy="30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0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decides what is right and what is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Who decides what is acceptable in research and development?</a:t>
            </a:r>
          </a:p>
          <a:p>
            <a:r>
              <a:rPr lang="en-US" dirty="0" smtClean="0"/>
              <a:t>Who decides which testing or products should be allowed and under what circumstances</a:t>
            </a:r>
          </a:p>
          <a:p>
            <a:r>
              <a:rPr lang="en-US" dirty="0" smtClean="0"/>
              <a:t>Who makes public policy for scientific procedure, information, and new technologies?</a:t>
            </a:r>
            <a:endParaRPr lang="en-US" dirty="0"/>
          </a:p>
        </p:txBody>
      </p:sp>
      <p:pic>
        <p:nvPicPr>
          <p:cNvPr id="8194" name="Picture 2" descr="Image result for question mark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13" y="2366963"/>
            <a:ext cx="2742574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8329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45</TotalTime>
  <Words>504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BioEthics</vt:lpstr>
      <vt:lpstr>Moral Standards</vt:lpstr>
      <vt:lpstr>Moral Standards</vt:lpstr>
      <vt:lpstr>Ethics</vt:lpstr>
      <vt:lpstr>bioethics</vt:lpstr>
      <vt:lpstr>Bioethics</vt:lpstr>
      <vt:lpstr>Biotechnology Controversies</vt:lpstr>
      <vt:lpstr>Positions on Ethical Issues</vt:lpstr>
      <vt:lpstr>Who decides what is right and what is wrong?</vt:lpstr>
      <vt:lpstr>Regulators</vt:lpstr>
      <vt:lpstr>Regulators</vt:lpstr>
      <vt:lpstr>Regulators</vt:lpstr>
      <vt:lpstr>Regulators</vt:lpstr>
      <vt:lpstr>Strategy for values clarification</vt:lpstr>
      <vt:lpstr>Examining Solution</vt:lpstr>
    </vt:vector>
  </TitlesOfParts>
  <Company>EPISD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BioEthics</dc:title>
  <dc:creator>Arlene Perez</dc:creator>
  <cp:lastModifiedBy>Arlene Perez</cp:lastModifiedBy>
  <cp:revision>6</cp:revision>
  <dcterms:created xsi:type="dcterms:W3CDTF">2016-09-29T15:36:51Z</dcterms:created>
  <dcterms:modified xsi:type="dcterms:W3CDTF">2016-09-29T16:22:01Z</dcterms:modified>
</cp:coreProperties>
</file>