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93BAE-51C2-40D1-8762-3C17061D09BA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D7C1-DE00-4675-9CE9-5D608BD5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6A740A-D6AF-4679-8737-A98EAFC887B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741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DEE8DF-E86E-4055-BA55-914BD9BD69A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6.4 Electron microscopy</a:t>
            </a:r>
          </a:p>
        </p:txBody>
      </p:sp>
    </p:spTree>
    <p:extLst>
      <p:ext uri="{BB962C8B-B14F-4D97-AF65-F5344CB8AC3E}">
        <p14:creationId xmlns:p14="http://schemas.microsoft.com/office/powerpoint/2010/main" val="872873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B35EAF-4154-4BA8-9F1B-8DECB79BA00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6.5 Cell fractionation</a:t>
            </a:r>
          </a:p>
        </p:txBody>
      </p:sp>
    </p:spTree>
    <p:extLst>
      <p:ext uri="{BB962C8B-B14F-4D97-AF65-F5344CB8AC3E}">
        <p14:creationId xmlns:p14="http://schemas.microsoft.com/office/powerpoint/2010/main" val="399367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9F79BC-27BF-42DE-A0FB-17AEF62FCE68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18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6.5 Cell fractionation, part 1</a:t>
            </a:r>
          </a:p>
        </p:txBody>
      </p:sp>
    </p:spTree>
    <p:extLst>
      <p:ext uri="{BB962C8B-B14F-4D97-AF65-F5344CB8AC3E}">
        <p14:creationId xmlns:p14="http://schemas.microsoft.com/office/powerpoint/2010/main" val="198126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DB490F-62E6-4BD5-B308-8298EE913328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19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6.5 Cell fractionation, part 2</a:t>
            </a:r>
          </a:p>
        </p:txBody>
      </p:sp>
    </p:spTree>
    <p:extLst>
      <p:ext uri="{BB962C8B-B14F-4D97-AF65-F5344CB8AC3E}">
        <p14:creationId xmlns:p14="http://schemas.microsoft.com/office/powerpoint/2010/main" val="288709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7822B0-3A05-4E35-B456-4E9D6EF7FBC2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6.6 A 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812246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7CD582-4204-4C00-9F52-2E4975DBA35D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26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6.7 The plasma membrane</a:t>
            </a:r>
          </a:p>
        </p:txBody>
      </p:sp>
    </p:spTree>
    <p:extLst>
      <p:ext uri="{BB962C8B-B14F-4D97-AF65-F5344CB8AC3E}">
        <p14:creationId xmlns:p14="http://schemas.microsoft.com/office/powerpoint/2010/main" val="1791820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043305-5250-427D-A096-E7850BB0A9DF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6.8 Geometric relationships between surface area and volume</a:t>
            </a:r>
          </a:p>
        </p:txBody>
      </p:sp>
    </p:spTree>
    <p:extLst>
      <p:ext uri="{BB962C8B-B14F-4D97-AF65-F5344CB8AC3E}">
        <p14:creationId xmlns:p14="http://schemas.microsoft.com/office/powerpoint/2010/main" val="1598889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B94A68-491C-4322-9C65-BA9A25C5EC1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913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A4F39B-184A-4996-9B4E-27D6D5A21F41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6.9 Animal and plant cells—animal cell</a:t>
            </a:r>
          </a:p>
        </p:txBody>
      </p:sp>
    </p:spTree>
    <p:extLst>
      <p:ext uri="{BB962C8B-B14F-4D97-AF65-F5344CB8AC3E}">
        <p14:creationId xmlns:p14="http://schemas.microsoft.com/office/powerpoint/2010/main" val="3854563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908DB1-D2AE-416E-BCC2-A5C71602C01A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6.9 Animal and plant cells—plant cell</a:t>
            </a:r>
          </a:p>
        </p:txBody>
      </p:sp>
    </p:spTree>
    <p:extLst>
      <p:ext uri="{BB962C8B-B14F-4D97-AF65-F5344CB8AC3E}">
        <p14:creationId xmlns:p14="http://schemas.microsoft.com/office/powerpoint/2010/main" val="228684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049493-9141-4899-B9B6-230D76EFA1A9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For the Discovery Video Cells, go to Animation and Video Files.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5396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26A554-AF92-4E15-B8EF-D8E84E4837A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34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6.10 The nucleus and its envelope</a:t>
            </a:r>
          </a:p>
        </p:txBody>
      </p:sp>
    </p:spTree>
    <p:extLst>
      <p:ext uri="{BB962C8B-B14F-4D97-AF65-F5344CB8AC3E}">
        <p14:creationId xmlns:p14="http://schemas.microsoft.com/office/powerpoint/2010/main" val="3539870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103C73-0C25-464E-A2B8-1ED5D61B0C6F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37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For the Cell Biology Video Staining of Endoplasmic Reticulum, go to Animation and Video Files.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2775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1D97B9-8AB2-43E8-A0F4-829C91629A4F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38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6.11 Ribosomes</a:t>
            </a:r>
          </a:p>
        </p:txBody>
      </p:sp>
    </p:spTree>
    <p:extLst>
      <p:ext uri="{BB962C8B-B14F-4D97-AF65-F5344CB8AC3E}">
        <p14:creationId xmlns:p14="http://schemas.microsoft.com/office/powerpoint/2010/main" val="2878629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57CF05-04F5-4F4E-B52B-D340844AAEA9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40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For the Cell Biology Video ER and Mitochondria in Leaf Cells, go to Animation and Video Files.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7609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E39DB5-C45D-4F2E-BA05-B6FB9A3D6DF1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41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6.12 Endoplasmic reticulum (ER)</a:t>
            </a:r>
          </a:p>
        </p:txBody>
      </p:sp>
    </p:spTree>
    <p:extLst>
      <p:ext uri="{BB962C8B-B14F-4D97-AF65-F5344CB8AC3E}">
        <p14:creationId xmlns:p14="http://schemas.microsoft.com/office/powerpoint/2010/main" val="1731350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ECECF4-EDEC-44AA-AE0E-A4A3B026650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44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For the Cell Biology Video ER to Golgi Traffic, go to Animation and Video Files.</a:t>
            </a:r>
          </a:p>
          <a:p>
            <a:pPr eaLnBrk="1" hangingPunct="1"/>
            <a:r>
              <a:rPr lang="en-US" altLang="en-US" smtClean="0"/>
              <a:t>For the Cell Biology Video Golgi Complex in 3D, go to Animation and Video Files.</a:t>
            </a:r>
          </a:p>
          <a:p>
            <a:pPr eaLnBrk="1" hangingPunct="1"/>
            <a:r>
              <a:rPr lang="en-US" altLang="en-US" smtClean="0"/>
              <a:t>For the Cell Biology Video Secretion From the Golgi, go to Animation and Video Files.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2662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0ED29D-CB06-490F-B510-294DA3EBDDC5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6.13 The Golgi apparatus</a:t>
            </a:r>
          </a:p>
        </p:txBody>
      </p:sp>
    </p:spTree>
    <p:extLst>
      <p:ext uri="{BB962C8B-B14F-4D97-AF65-F5344CB8AC3E}">
        <p14:creationId xmlns:p14="http://schemas.microsoft.com/office/powerpoint/2010/main" val="1118368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9DAAA7-849A-4B0B-94E0-3BA159DE435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47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For the Cell Biology Video Phagocytosis in Action, go to Animation and Video Files.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1135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47C115-845B-44AB-AD29-580005623A9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48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6.14a Lysosomes</a:t>
            </a:r>
          </a:p>
        </p:txBody>
      </p:sp>
    </p:spTree>
    <p:extLst>
      <p:ext uri="{BB962C8B-B14F-4D97-AF65-F5344CB8AC3E}">
        <p14:creationId xmlns:p14="http://schemas.microsoft.com/office/powerpoint/2010/main" val="454199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F14988-5AEE-41C6-8B94-7C0598D2604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49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6.14a Lysosome—phagocytosis</a:t>
            </a:r>
          </a:p>
        </p:txBody>
      </p:sp>
    </p:spTree>
    <p:extLst>
      <p:ext uri="{BB962C8B-B14F-4D97-AF65-F5344CB8AC3E}">
        <p14:creationId xmlns:p14="http://schemas.microsoft.com/office/powerpoint/2010/main" val="127501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20409-F991-4B1E-B77F-237980E96710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 How do cellular components cooperate to help the cell function?</a:t>
            </a:r>
          </a:p>
        </p:txBody>
      </p:sp>
    </p:spTree>
    <p:extLst>
      <p:ext uri="{BB962C8B-B14F-4D97-AF65-F5344CB8AC3E}">
        <p14:creationId xmlns:p14="http://schemas.microsoft.com/office/powerpoint/2010/main" val="986554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1BB3A6-AB57-40A9-BF4B-99D502112B5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50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6.14b Lysosomes—autophagy</a:t>
            </a:r>
          </a:p>
        </p:txBody>
      </p:sp>
    </p:spTree>
    <p:extLst>
      <p:ext uri="{BB962C8B-B14F-4D97-AF65-F5344CB8AC3E}">
        <p14:creationId xmlns:p14="http://schemas.microsoft.com/office/powerpoint/2010/main" val="1699854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F88DFA-06D0-4114-9B0D-361F55C73D4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52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5069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6483A6-4589-4CDD-9287-BD09015F32C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53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6.15 The plant cell vacuole</a:t>
            </a:r>
          </a:p>
        </p:txBody>
      </p:sp>
    </p:spTree>
    <p:extLst>
      <p:ext uri="{BB962C8B-B14F-4D97-AF65-F5344CB8AC3E}">
        <p14:creationId xmlns:p14="http://schemas.microsoft.com/office/powerpoint/2010/main" val="753462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EE6E20-740E-4166-8F13-6DBC8AD3D0A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55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6.16 Review: relationships among organelles of the endomembrane system</a:t>
            </a:r>
          </a:p>
        </p:txBody>
      </p:sp>
    </p:spTree>
    <p:extLst>
      <p:ext uri="{BB962C8B-B14F-4D97-AF65-F5344CB8AC3E}">
        <p14:creationId xmlns:p14="http://schemas.microsoft.com/office/powerpoint/2010/main" val="4111375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702091-AA5F-4A35-A12F-8CA18DD967D6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56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6.16 Review: relationships among organelles of the endomembrane system</a:t>
            </a:r>
          </a:p>
        </p:txBody>
      </p:sp>
    </p:spTree>
    <p:extLst>
      <p:ext uri="{BB962C8B-B14F-4D97-AF65-F5344CB8AC3E}">
        <p14:creationId xmlns:p14="http://schemas.microsoft.com/office/powerpoint/2010/main" val="4112264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82850B-A719-428C-A80E-7D6CAA1F565A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57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6.16 Review: relationships among organelles of the endomembrane system</a:t>
            </a:r>
          </a:p>
        </p:txBody>
      </p:sp>
    </p:spTree>
    <p:extLst>
      <p:ext uri="{BB962C8B-B14F-4D97-AF65-F5344CB8AC3E}">
        <p14:creationId xmlns:p14="http://schemas.microsoft.com/office/powerpoint/2010/main" val="415836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0B52F1-5627-4F20-92A7-A0A7B0C3EB9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6.2 The size range of cells</a:t>
            </a:r>
          </a:p>
        </p:txBody>
      </p:sp>
    </p:spTree>
    <p:extLst>
      <p:ext uri="{BB962C8B-B14F-4D97-AF65-F5344CB8AC3E}">
        <p14:creationId xmlns:p14="http://schemas.microsoft.com/office/powerpoint/2010/main" val="226307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37682F-1EB3-4A7A-9D14-1A8C134C313A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6.3a-d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224482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40B5B-66A1-4C39-9E40-1A83B01687DC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6.3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311167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6FC8D-E498-47CB-9A93-61C4768C3C38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6.3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255171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61F955-D74C-4CA1-A5ED-24CDE94F010F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6.3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77112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8E921F-73FB-470B-91A7-F4513AD2470A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kumimoji="0"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99"/>
                </a:solidFill>
              </a:rPr>
              <a:t>Figure 6.3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245024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0376" y="533401"/>
            <a:ext cx="8709025" cy="3905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Cells Unit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2126" y="1531939"/>
            <a:ext cx="8677275" cy="5492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Tour of the Cell</a:t>
            </a:r>
          </a:p>
        </p:txBody>
      </p:sp>
      <p:pic>
        <p:nvPicPr>
          <p:cNvPr id="4" name="Picture 7" descr="06_01Cell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06" y="2228046"/>
            <a:ext cx="4327898" cy="32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9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06_03aLightMicroscop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65114"/>
            <a:ext cx="8548687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1900238" y="296864"/>
            <a:ext cx="2330450" cy="40322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6-3ab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1862139" y="869950"/>
            <a:ext cx="3559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(a) Brightfield (unstained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      specimen)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862139" y="4219575"/>
            <a:ext cx="3559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(b) Brightfield (stained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      specimen)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1811339" y="365126"/>
            <a:ext cx="2314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TECHNIQUE</a:t>
            </a:r>
            <a:endParaRPr lang="en-US" altLang="en-US" sz="2100" b="1">
              <a:solidFill>
                <a:schemeClr val="accent2"/>
              </a:solidFill>
            </a:endParaRP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6954838" y="296864"/>
            <a:ext cx="2330450" cy="40322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6721476" y="365126"/>
            <a:ext cx="2314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RESULTS</a:t>
            </a:r>
            <a:endParaRPr lang="en-US" altLang="en-US" sz="2100" b="1">
              <a:solidFill>
                <a:schemeClr val="accent2"/>
              </a:solidFill>
            </a:endParaRP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9096376" y="3706813"/>
            <a:ext cx="9493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50 µm</a:t>
            </a:r>
          </a:p>
        </p:txBody>
      </p:sp>
      <p:sp>
        <p:nvSpPr>
          <p:cNvPr id="19467" name="Line 17"/>
          <p:cNvSpPr>
            <a:spLocks noChangeShapeType="1"/>
          </p:cNvSpPr>
          <p:nvPr/>
        </p:nvSpPr>
        <p:spPr bwMode="auto">
          <a:xfrm>
            <a:off x="8788400" y="3616325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8"/>
          <p:cNvSpPr>
            <a:spLocks noChangeShapeType="1"/>
          </p:cNvSpPr>
          <p:nvPr/>
        </p:nvSpPr>
        <p:spPr bwMode="auto">
          <a:xfrm>
            <a:off x="8785225" y="3530601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9"/>
          <p:cNvSpPr>
            <a:spLocks noChangeShapeType="1"/>
          </p:cNvSpPr>
          <p:nvPr/>
        </p:nvSpPr>
        <p:spPr bwMode="auto">
          <a:xfrm>
            <a:off x="10315575" y="3530601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06_03bLightMicroscop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501651"/>
            <a:ext cx="854868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6-3cd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1943100" y="541339"/>
            <a:ext cx="2330450" cy="40322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1852613" y="1100139"/>
            <a:ext cx="250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(c) Phase-contrast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auto">
          <a:xfrm>
            <a:off x="1854201" y="3832225"/>
            <a:ext cx="35591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(d) Differential-interference-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      contrast (Nomarski)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1854201" y="609601"/>
            <a:ext cx="2314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>
                <a:solidFill>
                  <a:schemeClr val="accent2"/>
                </a:solidFill>
              </a:rPr>
              <a:t>TECHNIQUE</a:t>
            </a:r>
          </a:p>
        </p:txBody>
      </p:sp>
      <p:sp>
        <p:nvSpPr>
          <p:cNvPr id="21512" name="Rectangle 20"/>
          <p:cNvSpPr>
            <a:spLocks noChangeArrowheads="1"/>
          </p:cNvSpPr>
          <p:nvPr/>
        </p:nvSpPr>
        <p:spPr bwMode="auto">
          <a:xfrm>
            <a:off x="6999288" y="533401"/>
            <a:ext cx="2330450" cy="403225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1513" name="Text Box 21"/>
          <p:cNvSpPr txBox="1">
            <a:spLocks noChangeArrowheads="1"/>
          </p:cNvSpPr>
          <p:nvPr/>
        </p:nvSpPr>
        <p:spPr bwMode="auto">
          <a:xfrm>
            <a:off x="6765926" y="601663"/>
            <a:ext cx="2314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>
                <a:solidFill>
                  <a:schemeClr val="accent2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166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06_03cLightMicroscop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1495426"/>
            <a:ext cx="8548687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7004050" y="1530350"/>
            <a:ext cx="2324100" cy="38735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1930400" y="1524000"/>
            <a:ext cx="2349500" cy="3937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6-3e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1874839" y="2100263"/>
            <a:ext cx="21605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(e) Fluorescence</a:t>
            </a:r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238376" y="1611314"/>
            <a:ext cx="15986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rgbClr val="553F90"/>
                </a:solidFill>
              </a:rPr>
              <a:t>TECHNIQUE</a:t>
            </a:r>
            <a:endParaRPr lang="en-US" altLang="en-US" sz="2100" b="1">
              <a:solidFill>
                <a:schemeClr val="accent2"/>
              </a:solidFill>
            </a:endParaRP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7291389" y="1604963"/>
            <a:ext cx="12398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rgbClr val="553F90"/>
                </a:solidFill>
              </a:rPr>
              <a:t>RESULTS</a:t>
            </a:r>
            <a:endParaRPr lang="en-US" altLang="en-US" sz="2100" b="1">
              <a:solidFill>
                <a:srgbClr val="553F90"/>
              </a:solidFill>
            </a:endParaRPr>
          </a:p>
        </p:txBody>
      </p:sp>
      <p:sp>
        <p:nvSpPr>
          <p:cNvPr id="23561" name="Line 17"/>
          <p:cNvSpPr>
            <a:spLocks noChangeShapeType="1"/>
          </p:cNvSpPr>
          <p:nvPr/>
        </p:nvSpPr>
        <p:spPr bwMode="auto">
          <a:xfrm flipH="1">
            <a:off x="8858250" y="4692650"/>
            <a:ext cx="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 flipH="1">
            <a:off x="10312400" y="4705350"/>
            <a:ext cx="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8864600" y="4781550"/>
            <a:ext cx="1441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9190039" y="4868863"/>
            <a:ext cx="7254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/>
              <a:t>50 µm</a:t>
            </a:r>
          </a:p>
        </p:txBody>
      </p:sp>
    </p:spTree>
    <p:extLst>
      <p:ext uri="{BB962C8B-B14F-4D97-AF65-F5344CB8AC3E}">
        <p14:creationId xmlns:p14="http://schemas.microsoft.com/office/powerpoint/2010/main" val="11061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06_03dLightMicroscop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85750"/>
            <a:ext cx="8548687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6997700" y="317500"/>
            <a:ext cx="2336800" cy="3937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1936750" y="323850"/>
            <a:ext cx="2336800" cy="3937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5605" name="Rectangle 16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6-3f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1836739" y="906463"/>
            <a:ext cx="15509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(f)  Confocal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2211389" y="385763"/>
            <a:ext cx="15509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rgbClr val="553F90"/>
                </a:solidFill>
              </a:rPr>
              <a:t>TECHNIQUE</a:t>
            </a:r>
            <a:endParaRPr lang="en-US" altLang="en-US" sz="2100" b="1">
              <a:solidFill>
                <a:srgbClr val="553F90"/>
              </a:solidFill>
            </a:endParaRPr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7297739" y="392113"/>
            <a:ext cx="12906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solidFill>
                  <a:srgbClr val="553F90"/>
                </a:solidFill>
              </a:rPr>
              <a:t>RESULTS</a:t>
            </a:r>
          </a:p>
        </p:txBody>
      </p:sp>
      <p:sp>
        <p:nvSpPr>
          <p:cNvPr id="25609" name="Line 20"/>
          <p:cNvSpPr>
            <a:spLocks noChangeShapeType="1"/>
          </p:cNvSpPr>
          <p:nvPr/>
        </p:nvSpPr>
        <p:spPr bwMode="auto">
          <a:xfrm>
            <a:off x="9353550" y="589915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21"/>
          <p:cNvSpPr>
            <a:spLocks noChangeShapeType="1"/>
          </p:cNvSpPr>
          <p:nvPr/>
        </p:nvSpPr>
        <p:spPr bwMode="auto">
          <a:xfrm>
            <a:off x="10318750" y="589915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22"/>
          <p:cNvSpPr>
            <a:spLocks noChangeShapeType="1"/>
          </p:cNvSpPr>
          <p:nvPr/>
        </p:nvSpPr>
        <p:spPr bwMode="auto">
          <a:xfrm>
            <a:off x="9340850" y="5981700"/>
            <a:ext cx="971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23"/>
          <p:cNvSpPr txBox="1">
            <a:spLocks noChangeArrowheads="1"/>
          </p:cNvSpPr>
          <p:nvPr/>
        </p:nvSpPr>
        <p:spPr bwMode="auto">
          <a:xfrm>
            <a:off x="9475789" y="6094413"/>
            <a:ext cx="827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/>
              <a:t>50 µm</a:t>
            </a:r>
          </a:p>
        </p:txBody>
      </p:sp>
    </p:spTree>
    <p:extLst>
      <p:ext uri="{BB962C8B-B14F-4D97-AF65-F5344CB8AC3E}">
        <p14:creationId xmlns:p14="http://schemas.microsoft.com/office/powerpoint/2010/main" val="16034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06500"/>
            <a:ext cx="8534400" cy="5194300"/>
          </a:xfrm>
        </p:spPr>
        <p:txBody>
          <a:bodyPr/>
          <a:lstStyle/>
          <a:p>
            <a:pPr eaLnBrk="1" hangingPunct="1"/>
            <a:r>
              <a:rPr lang="en-US" altLang="en-US" smtClean="0"/>
              <a:t>Two basic types of </a:t>
            </a:r>
            <a:r>
              <a:rPr lang="en-US" altLang="en-US" b="1" smtClean="0"/>
              <a:t>electron microscopes (EMs)</a:t>
            </a:r>
            <a:r>
              <a:rPr lang="en-US" altLang="en-US" smtClean="0"/>
              <a:t> are used to study subcellular structures </a:t>
            </a:r>
          </a:p>
          <a:p>
            <a:pPr eaLnBrk="1" hangingPunct="1"/>
            <a:r>
              <a:rPr lang="en-US" altLang="en-US" b="1" smtClean="0"/>
              <a:t>Scanning electron microscopes (SEMs)</a:t>
            </a:r>
            <a:r>
              <a:rPr lang="en-US" altLang="en-US" smtClean="0"/>
              <a:t> focus a beam of electrons onto the surface of a specimen, providing images that look 3-D</a:t>
            </a:r>
          </a:p>
          <a:p>
            <a:pPr eaLnBrk="1" hangingPunct="1"/>
            <a:r>
              <a:rPr lang="en-US" altLang="en-US" b="1" smtClean="0"/>
              <a:t>Transmission electron microscopes (TEMs)</a:t>
            </a:r>
            <a:r>
              <a:rPr lang="en-US" altLang="en-US" smtClean="0"/>
              <a:t> focus a beam of electrons through a specimen </a:t>
            </a:r>
          </a:p>
          <a:p>
            <a:pPr eaLnBrk="1" hangingPunct="1"/>
            <a:r>
              <a:rPr lang="en-US" altLang="en-US" smtClean="0"/>
              <a:t>TEMs are used mainly to study the internal structure of cells</a:t>
            </a: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525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06_04ElectronMicroscop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136525"/>
            <a:ext cx="57435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6-4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3275013" y="217488"/>
            <a:ext cx="1655762" cy="29845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260725" y="773114"/>
            <a:ext cx="230663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(a) Scanning electron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      microscopy (SEM)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376613" y="274638"/>
            <a:ext cx="1543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TECHNIQUE</a:t>
            </a:r>
            <a:endParaRPr lang="en-US" altLang="en-US" sz="1500" b="1">
              <a:solidFill>
                <a:schemeClr val="accent2"/>
              </a:solidFill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6083300" y="217488"/>
            <a:ext cx="1778000" cy="298450"/>
          </a:xfrm>
          <a:prstGeom prst="rect">
            <a:avLst/>
          </a:prstGeom>
          <a:solidFill>
            <a:srgbClr val="FECD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6197600" y="274638"/>
            <a:ext cx="1543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RESULTS</a:t>
            </a:r>
            <a:endParaRPr lang="en-US" altLang="en-US" sz="1500" b="1">
              <a:solidFill>
                <a:schemeClr val="accent2"/>
              </a:solidFill>
            </a:endParaRP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3260725" y="3697288"/>
            <a:ext cx="27003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(b) Transmission electron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      microscopy (TEM)</a:t>
            </a: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6831013" y="723901"/>
            <a:ext cx="677862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Cilia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6042026" y="3648076"/>
            <a:ext cx="1387475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Longitudinal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section of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cilium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7494588" y="3648075"/>
            <a:ext cx="155416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Cross section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/>
              <a:t>of cilium</a:t>
            </a:r>
          </a:p>
        </p:txBody>
      </p:sp>
      <p:sp>
        <p:nvSpPr>
          <p:cNvPr id="28685" name="Line 17"/>
          <p:cNvSpPr>
            <a:spLocks noChangeShapeType="1"/>
          </p:cNvSpPr>
          <p:nvPr/>
        </p:nvSpPr>
        <p:spPr bwMode="auto">
          <a:xfrm>
            <a:off x="6718300" y="4356101"/>
            <a:ext cx="579438" cy="373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>
            <a:off x="7908926" y="4152901"/>
            <a:ext cx="265113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19"/>
          <p:cNvSpPr txBox="1">
            <a:spLocks noChangeArrowheads="1"/>
          </p:cNvSpPr>
          <p:nvPr/>
        </p:nvSpPr>
        <p:spPr bwMode="auto">
          <a:xfrm>
            <a:off x="8107364" y="4103689"/>
            <a:ext cx="568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1 µm</a:t>
            </a:r>
          </a:p>
        </p:txBody>
      </p:sp>
      <p:sp>
        <p:nvSpPr>
          <p:cNvPr id="28688" name="Line 20"/>
          <p:cNvSpPr>
            <a:spLocks noChangeShapeType="1"/>
          </p:cNvSpPr>
          <p:nvPr/>
        </p:nvSpPr>
        <p:spPr bwMode="auto">
          <a:xfrm>
            <a:off x="8235950" y="437197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21"/>
          <p:cNvSpPr>
            <a:spLocks noChangeShapeType="1"/>
          </p:cNvSpPr>
          <p:nvPr/>
        </p:nvSpPr>
        <p:spPr bwMode="auto">
          <a:xfrm>
            <a:off x="8235950" y="43211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22"/>
          <p:cNvSpPr>
            <a:spLocks noChangeShapeType="1"/>
          </p:cNvSpPr>
          <p:nvPr/>
        </p:nvSpPr>
        <p:spPr bwMode="auto">
          <a:xfrm>
            <a:off x="8594725" y="43211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23"/>
          <p:cNvSpPr txBox="1">
            <a:spLocks noChangeArrowheads="1"/>
          </p:cNvSpPr>
          <p:nvPr/>
        </p:nvSpPr>
        <p:spPr bwMode="auto">
          <a:xfrm>
            <a:off x="8115301" y="649289"/>
            <a:ext cx="568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1 µm</a:t>
            </a:r>
          </a:p>
        </p:txBody>
      </p:sp>
      <p:sp>
        <p:nvSpPr>
          <p:cNvPr id="28692" name="Line 24"/>
          <p:cNvSpPr>
            <a:spLocks noChangeShapeType="1"/>
          </p:cNvSpPr>
          <p:nvPr/>
        </p:nvSpPr>
        <p:spPr bwMode="auto">
          <a:xfrm>
            <a:off x="8243888" y="91757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5"/>
          <p:cNvSpPr>
            <a:spLocks noChangeShapeType="1"/>
          </p:cNvSpPr>
          <p:nvPr/>
        </p:nvSpPr>
        <p:spPr bwMode="auto">
          <a:xfrm>
            <a:off x="8243888" y="8667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6"/>
          <p:cNvSpPr>
            <a:spLocks noChangeShapeType="1"/>
          </p:cNvSpPr>
          <p:nvPr/>
        </p:nvSpPr>
        <p:spPr bwMode="auto">
          <a:xfrm>
            <a:off x="8602663" y="8667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7"/>
          <p:cNvSpPr>
            <a:spLocks noChangeShapeType="1"/>
          </p:cNvSpPr>
          <p:nvPr/>
        </p:nvSpPr>
        <p:spPr bwMode="auto">
          <a:xfrm flipV="1">
            <a:off x="6965950" y="962025"/>
            <a:ext cx="2286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8"/>
          <p:cNvSpPr>
            <a:spLocks noChangeShapeType="1"/>
          </p:cNvSpPr>
          <p:nvPr/>
        </p:nvSpPr>
        <p:spPr bwMode="auto">
          <a:xfrm flipH="1" flipV="1">
            <a:off x="7191375" y="965200"/>
            <a:ext cx="47625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Cell Fractionation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06500"/>
            <a:ext cx="8534400" cy="51943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Cell fractionation </a:t>
            </a:r>
            <a:r>
              <a:rPr lang="en-US" altLang="en-US" smtClean="0"/>
              <a:t>takes cells apart and separates the major organelles from one another</a:t>
            </a:r>
          </a:p>
          <a:p>
            <a:pPr eaLnBrk="1" hangingPunct="1"/>
            <a:r>
              <a:rPr lang="en-US" altLang="en-US" smtClean="0"/>
              <a:t>Ultracentrifuges fractionate cells into their component parts</a:t>
            </a:r>
          </a:p>
          <a:p>
            <a:pPr eaLnBrk="1" hangingPunct="1"/>
            <a:r>
              <a:rPr lang="en-US" altLang="en-US" smtClean="0"/>
              <a:t>Cell fractionation enables scientists to determine the functions of organelles</a:t>
            </a:r>
          </a:p>
          <a:p>
            <a:pPr eaLnBrk="1" hangingPunct="1"/>
            <a:r>
              <a:rPr lang="en-US" altLang="en-US" smtClean="0"/>
              <a:t>Biochemistry and cytology help correlate cell function with structure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8109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06_05-CellFractio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36525"/>
            <a:ext cx="33655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4640263" y="165100"/>
            <a:ext cx="836612" cy="17145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6-5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5735639" y="1320800"/>
            <a:ext cx="903287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Homogenization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4683126" y="203201"/>
            <a:ext cx="612775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800" b="1">
                <a:solidFill>
                  <a:srgbClr val="5A419C"/>
                </a:solidFill>
              </a:rPr>
              <a:t>TECHNIQUE</a:t>
            </a:r>
            <a:endParaRPr kumimoji="0" lang="en-US" altLang="en-US" sz="800" b="1"/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7043739" y="1793876"/>
            <a:ext cx="70802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Homogenate</a:t>
            </a:r>
          </a:p>
        </p:txBody>
      </p:sp>
      <p:sp>
        <p:nvSpPr>
          <p:cNvPr id="31752" name="Line 15"/>
          <p:cNvSpPr>
            <a:spLocks noChangeShapeType="1"/>
          </p:cNvSpPr>
          <p:nvPr/>
        </p:nvSpPr>
        <p:spPr bwMode="auto">
          <a:xfrm>
            <a:off x="7391400" y="1671639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5091114" y="1724026"/>
            <a:ext cx="357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Tissue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cells</a:t>
            </a:r>
          </a:p>
        </p:txBody>
      </p:sp>
      <p:sp>
        <p:nvSpPr>
          <p:cNvPr id="31754" name="Line 17"/>
          <p:cNvSpPr>
            <a:spLocks noChangeShapeType="1"/>
          </p:cNvSpPr>
          <p:nvPr/>
        </p:nvSpPr>
        <p:spPr bwMode="auto">
          <a:xfrm>
            <a:off x="4792664" y="1668464"/>
            <a:ext cx="307975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4425950" y="2062164"/>
            <a:ext cx="8826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1,000 </a:t>
            </a:r>
            <a:r>
              <a:rPr lang="en-US" altLang="en-US" sz="900" b="1" i="1"/>
              <a:t>g</a:t>
            </a:r>
            <a:endParaRPr lang="en-US" altLang="en-US" sz="900" b="1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(1,000 times the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force of gravity)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10 min</a:t>
            </a: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>
            <a:off x="5399088" y="2422526"/>
            <a:ext cx="1389062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Differential centrifugation</a:t>
            </a:r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>
            <a:off x="5168900" y="2617788"/>
            <a:ext cx="10810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Supernatant poured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into next tube</a:t>
            </a:r>
          </a:p>
        </p:txBody>
      </p:sp>
      <p:sp>
        <p:nvSpPr>
          <p:cNvPr id="31758" name="Text Box 21"/>
          <p:cNvSpPr txBox="1">
            <a:spLocks noChangeArrowheads="1"/>
          </p:cNvSpPr>
          <p:nvPr/>
        </p:nvSpPr>
        <p:spPr bwMode="auto">
          <a:xfrm>
            <a:off x="5429250" y="3086100"/>
            <a:ext cx="4841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20,000 </a:t>
            </a:r>
            <a:r>
              <a:rPr lang="en-US" altLang="en-US" sz="900" b="1" i="1"/>
              <a:t>g</a:t>
            </a:r>
            <a:endParaRPr lang="en-US" altLang="en-US" sz="900" b="1"/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20 min</a:t>
            </a:r>
          </a:p>
        </p:txBody>
      </p:sp>
      <p:sp>
        <p:nvSpPr>
          <p:cNvPr id="31759" name="Text Box 22"/>
          <p:cNvSpPr txBox="1">
            <a:spLocks noChangeArrowheads="1"/>
          </p:cNvSpPr>
          <p:nvPr/>
        </p:nvSpPr>
        <p:spPr bwMode="auto">
          <a:xfrm>
            <a:off x="6237289" y="3835400"/>
            <a:ext cx="4841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80,000 </a:t>
            </a:r>
            <a:r>
              <a:rPr lang="en-US" altLang="en-US" sz="900" b="1" i="1"/>
              <a:t>g</a:t>
            </a:r>
            <a:endParaRPr lang="en-US" altLang="en-US" sz="900" b="1"/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60 min</a:t>
            </a:r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4514850" y="4037013"/>
            <a:ext cx="774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Pellet rich 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nuclei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cellular debris</a:t>
            </a:r>
          </a:p>
        </p:txBody>
      </p:sp>
      <p:sp>
        <p:nvSpPr>
          <p:cNvPr id="31761" name="Line 24"/>
          <p:cNvSpPr>
            <a:spLocks noChangeShapeType="1"/>
          </p:cNvSpPr>
          <p:nvPr/>
        </p:nvSpPr>
        <p:spPr bwMode="auto">
          <a:xfrm>
            <a:off x="4800601" y="3814764"/>
            <a:ext cx="4763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25"/>
          <p:cNvSpPr txBox="1">
            <a:spLocks noChangeArrowheads="1"/>
          </p:cNvSpPr>
          <p:nvPr/>
        </p:nvSpPr>
        <p:spPr bwMode="auto">
          <a:xfrm>
            <a:off x="5386389" y="4840289"/>
            <a:ext cx="89693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Pellet rich 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mitochondria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(and chloro-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plasts if cells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are from a plant)</a:t>
            </a:r>
          </a:p>
        </p:txBody>
      </p:sp>
      <p:sp>
        <p:nvSpPr>
          <p:cNvPr id="31763" name="Line 26"/>
          <p:cNvSpPr>
            <a:spLocks noChangeShapeType="1"/>
          </p:cNvSpPr>
          <p:nvPr/>
        </p:nvSpPr>
        <p:spPr bwMode="auto">
          <a:xfrm>
            <a:off x="5673725" y="4652964"/>
            <a:ext cx="0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27"/>
          <p:cNvSpPr txBox="1">
            <a:spLocks noChangeArrowheads="1"/>
          </p:cNvSpPr>
          <p:nvPr/>
        </p:nvSpPr>
        <p:spPr bwMode="auto">
          <a:xfrm>
            <a:off x="6199189" y="5573714"/>
            <a:ext cx="9604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Pellet rich 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“microsomes”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(pieces of plasma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membranes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cells’ internal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membranes)</a:t>
            </a:r>
          </a:p>
        </p:txBody>
      </p:sp>
      <p:sp>
        <p:nvSpPr>
          <p:cNvPr id="31765" name="Text Box 28"/>
          <p:cNvSpPr txBox="1">
            <a:spLocks noChangeArrowheads="1"/>
          </p:cNvSpPr>
          <p:nvPr/>
        </p:nvSpPr>
        <p:spPr bwMode="auto">
          <a:xfrm>
            <a:off x="7091364" y="4529138"/>
            <a:ext cx="517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150,000 </a:t>
            </a:r>
            <a:r>
              <a:rPr lang="en-US" altLang="en-US" sz="900" b="1" i="1"/>
              <a:t>g</a:t>
            </a:r>
            <a:endParaRPr lang="en-US" altLang="en-US" sz="900" b="1"/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3 hr</a:t>
            </a:r>
          </a:p>
        </p:txBody>
      </p:sp>
      <p:sp>
        <p:nvSpPr>
          <p:cNvPr id="31766" name="Text Box 29"/>
          <p:cNvSpPr txBox="1">
            <a:spLocks noChangeArrowheads="1"/>
          </p:cNvSpPr>
          <p:nvPr/>
        </p:nvSpPr>
        <p:spPr bwMode="auto">
          <a:xfrm>
            <a:off x="7072314" y="6296026"/>
            <a:ext cx="701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Pellet rich 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b="1"/>
              <a:t>ribosomes</a:t>
            </a:r>
          </a:p>
        </p:txBody>
      </p:sp>
      <p:sp>
        <p:nvSpPr>
          <p:cNvPr id="31767" name="Line 30"/>
          <p:cNvSpPr>
            <a:spLocks noChangeShapeType="1"/>
          </p:cNvSpPr>
          <p:nvPr/>
        </p:nvSpPr>
        <p:spPr bwMode="auto">
          <a:xfrm>
            <a:off x="6484938" y="5389564"/>
            <a:ext cx="6350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31"/>
          <p:cNvSpPr>
            <a:spLocks noChangeShapeType="1"/>
          </p:cNvSpPr>
          <p:nvPr/>
        </p:nvSpPr>
        <p:spPr bwMode="auto">
          <a:xfrm>
            <a:off x="7348538" y="6121400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06_05aCellFractio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3177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857375" y="269876"/>
            <a:ext cx="2268538" cy="430213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6-5a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819650" y="3308351"/>
            <a:ext cx="2465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b="1"/>
              <a:t>Homogenization</a:t>
            </a:r>
            <a:endParaRPr kumimoji="0" lang="en-US" altLang="en-US" b="1">
              <a:latin typeface="Times" panose="02020603050405020304" pitchFamily="18" charset="0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8164514" y="4597401"/>
            <a:ext cx="246538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b="1"/>
              <a:t>Homogenate</a:t>
            </a:r>
            <a:endParaRPr kumimoji="0" lang="en-US" altLang="en-US" b="1">
              <a:latin typeface="Times" panose="02020603050405020304" pitchFamily="18" charset="0"/>
            </a:endParaRPr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V="1">
            <a:off x="9345613" y="4238625"/>
            <a:ext cx="0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3771901" y="6286501"/>
            <a:ext cx="4087813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b="1"/>
              <a:t>Differential centrifugation</a:t>
            </a:r>
            <a:endParaRPr kumimoji="0" lang="en-US" altLang="en-US" b="1">
              <a:latin typeface="Times" panose="02020603050405020304" pitchFamily="18" charset="0"/>
            </a:endParaRP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121026" y="4403726"/>
            <a:ext cx="1063625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b="1"/>
              <a:t>Tissue</a:t>
            </a:r>
          </a:p>
          <a:p>
            <a:pPr>
              <a:lnSpc>
                <a:spcPct val="90000"/>
              </a:lnSpc>
            </a:pPr>
            <a:r>
              <a:rPr kumimoji="0" lang="en-US" altLang="en-US" b="1"/>
              <a:t>cells</a:t>
            </a:r>
            <a:endParaRPr kumimoji="0" lang="en-US" altLang="en-US" b="1">
              <a:latin typeface="Times" panose="02020603050405020304" pitchFamily="18" charset="0"/>
            </a:endParaRPr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 flipH="1" flipV="1">
            <a:off x="2322513" y="4238625"/>
            <a:ext cx="779462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1981200" y="347663"/>
            <a:ext cx="19558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>
                <a:solidFill>
                  <a:schemeClr val="accent2"/>
                </a:solidFill>
              </a:rPr>
              <a:t>TECHNIQUE</a:t>
            </a:r>
            <a:endParaRPr kumimoji="0" lang="en-US" altLang="en-US" sz="2300" b="1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06_05bCellFraction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9" y="136525"/>
            <a:ext cx="43894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3941763" y="184151"/>
            <a:ext cx="1566862" cy="244475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6-5b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3744913" y="719138"/>
            <a:ext cx="1638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altLang="en-US" sz="1300" b="1"/>
              <a:t>1,000 </a:t>
            </a:r>
            <a:r>
              <a:rPr kumimoji="0" lang="en-US" altLang="en-US" sz="1300" b="1" i="1"/>
              <a:t>g</a:t>
            </a:r>
            <a:endParaRPr kumimoji="0" lang="en-US" altLang="en-US" sz="1300" b="1"/>
          </a:p>
          <a:p>
            <a:pPr algn="ctr">
              <a:lnSpc>
                <a:spcPct val="80000"/>
              </a:lnSpc>
            </a:pPr>
            <a:r>
              <a:rPr kumimoji="0" lang="en-US" altLang="en-US" sz="1300" b="1"/>
              <a:t>(1,000 times the force of gravity)</a:t>
            </a:r>
          </a:p>
          <a:p>
            <a:pPr algn="ctr">
              <a:lnSpc>
                <a:spcPct val="80000"/>
              </a:lnSpc>
            </a:pPr>
            <a:r>
              <a:rPr kumimoji="0" lang="en-US" altLang="en-US" sz="1300" b="1"/>
              <a:t>10 min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4948238" y="1425576"/>
            <a:ext cx="1638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Supernatant poured into next tube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5162550" y="2011364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300" b="1"/>
              <a:t>20,000 </a:t>
            </a:r>
            <a:r>
              <a:rPr kumimoji="0" lang="en-US" altLang="en-US" sz="1300" b="1" i="1"/>
              <a:t>g</a:t>
            </a:r>
            <a:endParaRPr kumimoji="0" lang="en-US" altLang="en-US" sz="1300" b="1"/>
          </a:p>
          <a:p>
            <a:pPr algn="ctr"/>
            <a:r>
              <a:rPr kumimoji="0" lang="en-US" altLang="en-US" sz="1300" b="1"/>
              <a:t>20 min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6211888" y="2984501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300" b="1"/>
              <a:t>80,000 </a:t>
            </a:r>
            <a:r>
              <a:rPr kumimoji="0" lang="en-US" altLang="en-US" sz="1300" b="1" i="1"/>
              <a:t>g</a:t>
            </a:r>
            <a:endParaRPr kumimoji="0" lang="en-US" altLang="en-US" sz="1300" b="1"/>
          </a:p>
          <a:p>
            <a:pPr algn="ctr"/>
            <a:r>
              <a:rPr kumimoji="0" lang="en-US" altLang="en-US" sz="1300" b="1"/>
              <a:t>60 min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7318375" y="3887789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300" b="1"/>
              <a:t>150,000 </a:t>
            </a:r>
            <a:r>
              <a:rPr kumimoji="0" lang="en-US" altLang="en-US" sz="1300" b="1" i="1"/>
              <a:t>g</a:t>
            </a:r>
            <a:endParaRPr kumimoji="0" lang="en-US" altLang="en-US" sz="1300" b="1"/>
          </a:p>
          <a:p>
            <a:pPr algn="ctr"/>
            <a:r>
              <a:rPr kumimoji="0" lang="en-US" altLang="en-US" sz="1300" b="1"/>
              <a:t>3 hr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3937000" y="3306763"/>
            <a:ext cx="1270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Pellet rich in nuclei and cellular debris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4957763" y="4306889"/>
            <a:ext cx="135731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Pellet rich in mitochondria (and chloro-plasts if cells</a:t>
            </a:r>
          </a:p>
          <a:p>
            <a:pPr>
              <a:lnSpc>
                <a:spcPct val="90000"/>
              </a:lnSpc>
            </a:pPr>
            <a:r>
              <a:rPr kumimoji="0" lang="en-US" altLang="en-US" sz="1300" b="1"/>
              <a:t>are from a plant)</a:t>
            </a:r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5983288" y="5292726"/>
            <a:ext cx="14795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Pellet rich in “microsomes” (pieces of plasma</a:t>
            </a:r>
          </a:p>
          <a:p>
            <a:pPr>
              <a:lnSpc>
                <a:spcPct val="90000"/>
              </a:lnSpc>
            </a:pPr>
            <a:r>
              <a:rPr kumimoji="0" lang="en-US" altLang="en-US" sz="1300" b="1"/>
              <a:t>membranes and cells’ internal membranes)</a:t>
            </a:r>
          </a:p>
        </p:txBody>
      </p:sp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7291388" y="6205539"/>
            <a:ext cx="1111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Pellet rich in ribosomes</a:t>
            </a:r>
          </a:p>
        </p:txBody>
      </p:sp>
      <p:sp>
        <p:nvSpPr>
          <p:cNvPr id="35854" name="Line 17"/>
          <p:cNvSpPr>
            <a:spLocks noChangeShapeType="1"/>
          </p:cNvSpPr>
          <p:nvPr/>
        </p:nvSpPr>
        <p:spPr bwMode="auto">
          <a:xfrm flipV="1">
            <a:off x="4465638" y="29972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 flipV="1">
            <a:off x="5600700" y="4059239"/>
            <a:ext cx="0" cy="24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 flipV="1">
            <a:off x="6667500" y="5019675"/>
            <a:ext cx="0" cy="249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/>
        </p:nvSpPr>
        <p:spPr bwMode="auto">
          <a:xfrm flipV="1">
            <a:off x="7781925" y="5984876"/>
            <a:ext cx="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 Box 21"/>
          <p:cNvSpPr txBox="1">
            <a:spLocks noChangeArrowheads="1"/>
          </p:cNvSpPr>
          <p:nvPr/>
        </p:nvSpPr>
        <p:spPr bwMode="auto">
          <a:xfrm>
            <a:off x="3898900" y="244476"/>
            <a:ext cx="1638300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altLang="en-US" sz="1200" b="1">
                <a:solidFill>
                  <a:schemeClr val="accent2"/>
                </a:solidFill>
              </a:rPr>
              <a:t>TECHNIQUE (cont.)</a:t>
            </a:r>
          </a:p>
        </p:txBody>
      </p:sp>
    </p:spTree>
    <p:extLst>
      <p:ext uri="{BB962C8B-B14F-4D97-AF65-F5344CB8AC3E}">
        <p14:creationId xmlns:p14="http://schemas.microsoft.com/office/powerpoint/2010/main" val="1489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Overview: The Fundamental Units of Life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22375"/>
            <a:ext cx="8534400" cy="38227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organisms are made of cells</a:t>
            </a:r>
          </a:p>
          <a:p>
            <a:pPr eaLnBrk="1" hangingPunct="1"/>
            <a:r>
              <a:rPr lang="en-US" altLang="en-US" smtClean="0"/>
              <a:t>The cell is the simplest collection of matter </a:t>
            </a:r>
            <a:br>
              <a:rPr lang="en-US" altLang="en-US" smtClean="0"/>
            </a:br>
            <a:r>
              <a:rPr lang="en-US" altLang="en-US" smtClean="0"/>
              <a:t>that can live</a:t>
            </a:r>
          </a:p>
          <a:p>
            <a:pPr eaLnBrk="1" hangingPunct="1"/>
            <a:r>
              <a:rPr lang="en-US" altLang="en-US" smtClean="0"/>
              <a:t>Cell structure is correlated to cellular function</a:t>
            </a:r>
          </a:p>
          <a:p>
            <a:pPr eaLnBrk="1" hangingPunct="1"/>
            <a:r>
              <a:rPr lang="en-US" altLang="en-US" smtClean="0"/>
              <a:t>All cells are related by their descent from earlier cells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828800" y="1221302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2934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534400" cy="914400"/>
          </a:xfrm>
        </p:spPr>
        <p:txBody>
          <a:bodyPr>
            <a:normAutofit fontScale="90000"/>
          </a:bodyPr>
          <a:lstStyle/>
          <a:p>
            <a:pPr marL="57150" indent="-1588"/>
            <a:r>
              <a:rPr lang="en-US" altLang="en-US" smtClean="0"/>
              <a:t>Concept 6.2: Eukaryotic cells have internal membranes that compartmentalize their functions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50155"/>
            <a:ext cx="8534400" cy="39814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basic structural and functional unit of every organism is one of two types of cells: prokaryotic or eukaryotic</a:t>
            </a:r>
          </a:p>
          <a:p>
            <a:pPr eaLnBrk="1" hangingPunct="1"/>
            <a:r>
              <a:rPr lang="en-US" altLang="en-US" dirty="0" smtClean="0"/>
              <a:t>Only organisms of the domains Bacteria and </a:t>
            </a:r>
            <a:r>
              <a:rPr lang="en-US" altLang="en-US" dirty="0" err="1" smtClean="0"/>
              <a:t>Archaea</a:t>
            </a:r>
            <a:r>
              <a:rPr lang="en-US" altLang="en-US" dirty="0" smtClean="0"/>
              <a:t> consist of prokaryotic cells</a:t>
            </a:r>
          </a:p>
          <a:p>
            <a:pPr eaLnBrk="1" hangingPunct="1"/>
            <a:r>
              <a:rPr lang="en-US" altLang="en-US" dirty="0" err="1" smtClean="0"/>
              <a:t>Protists</a:t>
            </a:r>
            <a:r>
              <a:rPr lang="en-US" altLang="en-US" dirty="0" smtClean="0"/>
              <a:t>, fungi, animals, and plants all consist of eukaryotic cells</a:t>
            </a: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1676400" y="1840605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7765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Comparing Prokaryotic and Eukaryotic Cells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858169"/>
            <a:ext cx="8534400" cy="34607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Basic features of all cells: </a:t>
            </a:r>
          </a:p>
          <a:p>
            <a:pPr lvl="1" eaLnBrk="1" hangingPunct="1"/>
            <a:r>
              <a:rPr lang="en-US" altLang="en-US" dirty="0" smtClean="0"/>
              <a:t>Plasma membrane</a:t>
            </a:r>
          </a:p>
          <a:p>
            <a:pPr lvl="1" eaLnBrk="1" hangingPunct="1"/>
            <a:r>
              <a:rPr lang="en-US" altLang="en-US" dirty="0" smtClean="0"/>
              <a:t>Semifluid substance called </a:t>
            </a:r>
            <a:r>
              <a:rPr lang="en-US" altLang="en-US" b="1" dirty="0" smtClean="0"/>
              <a:t>cytosol</a:t>
            </a:r>
          </a:p>
          <a:p>
            <a:pPr lvl="1" eaLnBrk="1" hangingPunct="1"/>
            <a:r>
              <a:rPr lang="en-US" altLang="en-US" dirty="0" smtClean="0"/>
              <a:t>Chromosomes (carry genes)</a:t>
            </a:r>
          </a:p>
          <a:p>
            <a:pPr lvl="1" eaLnBrk="1" hangingPunct="1"/>
            <a:r>
              <a:rPr lang="en-US" altLang="en-US" dirty="0" smtClean="0"/>
              <a:t>Ribosomes (make proteins)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1828800" y="145424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6500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87450"/>
            <a:ext cx="8534400" cy="346075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Prokaryotic cells </a:t>
            </a:r>
            <a:r>
              <a:rPr lang="en-US" altLang="en-US" smtClean="0"/>
              <a:t>are characterized by having</a:t>
            </a:r>
          </a:p>
          <a:p>
            <a:pPr lvl="1" eaLnBrk="1" hangingPunct="1"/>
            <a:r>
              <a:rPr lang="en-US" altLang="en-US" smtClean="0"/>
              <a:t>No nucleus</a:t>
            </a:r>
          </a:p>
          <a:p>
            <a:pPr lvl="1" eaLnBrk="1" hangingPunct="1"/>
            <a:r>
              <a:rPr lang="en-US" altLang="en-US" smtClean="0"/>
              <a:t>DNA in an unbound region called the </a:t>
            </a:r>
            <a:r>
              <a:rPr lang="en-US" altLang="en-US" b="1" smtClean="0"/>
              <a:t>nucleoid</a:t>
            </a:r>
          </a:p>
          <a:p>
            <a:pPr lvl="1" eaLnBrk="1" hangingPunct="1"/>
            <a:r>
              <a:rPr lang="en-US" altLang="en-US" smtClean="0"/>
              <a:t>No membrane-bound organelles</a:t>
            </a:r>
          </a:p>
          <a:p>
            <a:pPr lvl="1" eaLnBrk="1" hangingPunct="1"/>
            <a:r>
              <a:rPr lang="en-US" altLang="en-US" b="1" smtClean="0"/>
              <a:t>Cytoplasm </a:t>
            </a:r>
            <a:r>
              <a:rPr lang="en-US" altLang="en-US" smtClean="0"/>
              <a:t>bound by the plasma membrane</a:t>
            </a:r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660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06_06Prokaryotic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904875"/>
            <a:ext cx="85486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6-6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5216525" y="912813"/>
            <a:ext cx="11255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Fimbriae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5576888" y="1500188"/>
            <a:ext cx="11604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Nucleoid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5989639" y="2054225"/>
            <a:ext cx="1292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Ribosomes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5789613" y="2513013"/>
            <a:ext cx="2081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Plasma membrane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6269039" y="2957513"/>
            <a:ext cx="1292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Cell wall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6770689" y="3395663"/>
            <a:ext cx="1292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Capsule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6570664" y="4035425"/>
            <a:ext cx="1292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Flagella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1" name="Text Box 15"/>
          <p:cNvSpPr txBox="1">
            <a:spLocks noChangeArrowheads="1"/>
          </p:cNvSpPr>
          <p:nvPr/>
        </p:nvSpPr>
        <p:spPr bwMode="auto">
          <a:xfrm>
            <a:off x="1812925" y="2994025"/>
            <a:ext cx="1466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800" b="1"/>
              <a:t>Bacterial</a:t>
            </a:r>
          </a:p>
          <a:p>
            <a:pPr algn="r">
              <a:lnSpc>
                <a:spcPct val="90000"/>
              </a:lnSpc>
            </a:pPr>
            <a:r>
              <a:rPr kumimoji="0" lang="en-US" altLang="en-US" sz="1800" b="1"/>
              <a:t>chromosome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2" name="Text Box 16"/>
          <p:cNvSpPr txBox="1">
            <a:spLocks noChangeArrowheads="1"/>
          </p:cNvSpPr>
          <p:nvPr/>
        </p:nvSpPr>
        <p:spPr bwMode="auto">
          <a:xfrm>
            <a:off x="3182939" y="4141788"/>
            <a:ext cx="301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(a)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3" name="Text Box 17"/>
          <p:cNvSpPr txBox="1">
            <a:spLocks noChangeArrowheads="1"/>
          </p:cNvSpPr>
          <p:nvPr/>
        </p:nvSpPr>
        <p:spPr bwMode="auto">
          <a:xfrm>
            <a:off x="3533776" y="4141788"/>
            <a:ext cx="137001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A typical rod-shaped bacterium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8202614" y="4141788"/>
            <a:ext cx="301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(b)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5" name="Text Box 19"/>
          <p:cNvSpPr txBox="1">
            <a:spLocks noChangeArrowheads="1"/>
          </p:cNvSpPr>
          <p:nvPr/>
        </p:nvSpPr>
        <p:spPr bwMode="auto">
          <a:xfrm>
            <a:off x="8553450" y="4141788"/>
            <a:ext cx="188753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A thin section through the bacterium </a:t>
            </a:r>
            <a:r>
              <a:rPr kumimoji="0" lang="en-US" altLang="en-US" sz="1800" b="1" i="1"/>
              <a:t>Bacillus coagulans</a:t>
            </a:r>
            <a:r>
              <a:rPr kumimoji="0" lang="en-US" altLang="en-US" sz="1800" b="1"/>
              <a:t> (TEM)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9350375" y="3819526"/>
            <a:ext cx="7239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600" b="1"/>
              <a:t>0.5 µm</a:t>
            </a:r>
            <a:endParaRPr kumimoji="0"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>
            <a:off x="9280525" y="378777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22"/>
          <p:cNvSpPr>
            <a:spLocks noChangeShapeType="1"/>
          </p:cNvSpPr>
          <p:nvPr/>
        </p:nvSpPr>
        <p:spPr bwMode="auto">
          <a:xfrm>
            <a:off x="9280525" y="3743325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3"/>
          <p:cNvSpPr>
            <a:spLocks noChangeShapeType="1"/>
          </p:cNvSpPr>
          <p:nvPr/>
        </p:nvSpPr>
        <p:spPr bwMode="auto">
          <a:xfrm>
            <a:off x="10045700" y="3743325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4"/>
          <p:cNvSpPr>
            <a:spLocks noChangeShapeType="1"/>
          </p:cNvSpPr>
          <p:nvPr/>
        </p:nvSpPr>
        <p:spPr bwMode="auto">
          <a:xfrm flipV="1">
            <a:off x="7702551" y="3159125"/>
            <a:ext cx="119062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5"/>
          <p:cNvSpPr>
            <a:spLocks noChangeShapeType="1"/>
          </p:cNvSpPr>
          <p:nvPr/>
        </p:nvSpPr>
        <p:spPr bwMode="auto">
          <a:xfrm flipV="1">
            <a:off x="7232650" y="2790825"/>
            <a:ext cx="14795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6"/>
          <p:cNvSpPr>
            <a:spLocks noChangeShapeType="1"/>
          </p:cNvSpPr>
          <p:nvPr/>
        </p:nvSpPr>
        <p:spPr bwMode="auto">
          <a:xfrm flipV="1">
            <a:off x="7864476" y="2378075"/>
            <a:ext cx="682625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7"/>
          <p:cNvSpPr>
            <a:spLocks noChangeShapeType="1"/>
          </p:cNvSpPr>
          <p:nvPr/>
        </p:nvSpPr>
        <p:spPr bwMode="auto">
          <a:xfrm>
            <a:off x="7264401" y="2200275"/>
            <a:ext cx="1501775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8"/>
          <p:cNvSpPr>
            <a:spLocks/>
          </p:cNvSpPr>
          <p:nvPr/>
        </p:nvSpPr>
        <p:spPr bwMode="auto">
          <a:xfrm rot="-1753363">
            <a:off x="8572501" y="1657350"/>
            <a:ext cx="60325" cy="508000"/>
          </a:xfrm>
          <a:prstGeom prst="leftBrace">
            <a:avLst>
              <a:gd name="adj1" fmla="val 701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0985" name="Line 29"/>
          <p:cNvSpPr>
            <a:spLocks noChangeShapeType="1"/>
          </p:cNvSpPr>
          <p:nvPr/>
        </p:nvSpPr>
        <p:spPr bwMode="auto">
          <a:xfrm>
            <a:off x="6575425" y="1628776"/>
            <a:ext cx="200660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30"/>
          <p:cNvSpPr>
            <a:spLocks noChangeShapeType="1"/>
          </p:cNvSpPr>
          <p:nvPr/>
        </p:nvSpPr>
        <p:spPr bwMode="auto">
          <a:xfrm flipV="1">
            <a:off x="4044950" y="1038225"/>
            <a:ext cx="111760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31"/>
          <p:cNvSpPr>
            <a:spLocks noChangeShapeType="1"/>
          </p:cNvSpPr>
          <p:nvPr/>
        </p:nvSpPr>
        <p:spPr bwMode="auto">
          <a:xfrm flipH="1">
            <a:off x="4194176" y="1038225"/>
            <a:ext cx="968375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32"/>
          <p:cNvSpPr>
            <a:spLocks noChangeShapeType="1"/>
          </p:cNvSpPr>
          <p:nvPr/>
        </p:nvSpPr>
        <p:spPr bwMode="auto">
          <a:xfrm flipH="1">
            <a:off x="4619626" y="1625600"/>
            <a:ext cx="911225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AutoShape 33"/>
          <p:cNvSpPr>
            <a:spLocks/>
          </p:cNvSpPr>
          <p:nvPr/>
        </p:nvSpPr>
        <p:spPr bwMode="auto">
          <a:xfrm rot="-1792370">
            <a:off x="4508501" y="1978026"/>
            <a:ext cx="131763" cy="1362075"/>
          </a:xfrm>
          <a:prstGeom prst="rightBrace">
            <a:avLst>
              <a:gd name="adj1" fmla="val 861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0990" name="Line 34"/>
          <p:cNvSpPr>
            <a:spLocks noChangeShapeType="1"/>
          </p:cNvSpPr>
          <p:nvPr/>
        </p:nvSpPr>
        <p:spPr bwMode="auto">
          <a:xfrm flipH="1">
            <a:off x="4705350" y="2184400"/>
            <a:ext cx="124460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5"/>
          <p:cNvSpPr>
            <a:spLocks noChangeShapeType="1"/>
          </p:cNvSpPr>
          <p:nvPr/>
        </p:nvSpPr>
        <p:spPr bwMode="auto">
          <a:xfrm flipH="1">
            <a:off x="4819650" y="2647951"/>
            <a:ext cx="91440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6"/>
          <p:cNvSpPr>
            <a:spLocks noChangeShapeType="1"/>
          </p:cNvSpPr>
          <p:nvPr/>
        </p:nvSpPr>
        <p:spPr bwMode="auto">
          <a:xfrm flipH="1" flipV="1">
            <a:off x="4968875" y="3079751"/>
            <a:ext cx="12636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7"/>
          <p:cNvSpPr>
            <a:spLocks noChangeShapeType="1"/>
          </p:cNvSpPr>
          <p:nvPr/>
        </p:nvSpPr>
        <p:spPr bwMode="auto">
          <a:xfrm flipH="1" flipV="1">
            <a:off x="5076825" y="3314701"/>
            <a:ext cx="16510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8"/>
          <p:cNvSpPr>
            <a:spLocks noChangeShapeType="1"/>
          </p:cNvSpPr>
          <p:nvPr/>
        </p:nvSpPr>
        <p:spPr bwMode="auto">
          <a:xfrm flipH="1">
            <a:off x="3333751" y="2673351"/>
            <a:ext cx="993775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39"/>
          <p:cNvSpPr>
            <a:spLocks noChangeShapeType="1"/>
          </p:cNvSpPr>
          <p:nvPr/>
        </p:nvSpPr>
        <p:spPr bwMode="auto">
          <a:xfrm flipV="1">
            <a:off x="5726114" y="4148139"/>
            <a:ext cx="784225" cy="28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Line 40"/>
          <p:cNvSpPr>
            <a:spLocks noChangeShapeType="1"/>
          </p:cNvSpPr>
          <p:nvPr/>
        </p:nvSpPr>
        <p:spPr bwMode="auto">
          <a:xfrm flipH="1">
            <a:off x="5478464" y="4148139"/>
            <a:ext cx="103187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96976"/>
            <a:ext cx="8534400" cy="4822825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b="1" smtClean="0"/>
              <a:t>Eukaryotic cells </a:t>
            </a:r>
            <a:r>
              <a:rPr lang="en-US" altLang="en-US" smtClean="0"/>
              <a:t>are characterized by having</a:t>
            </a:r>
          </a:p>
          <a:p>
            <a:pPr lvl="1" eaLnBrk="1" hangingPunct="1"/>
            <a:r>
              <a:rPr lang="en-US" altLang="en-US" smtClean="0"/>
              <a:t>DNA in a nucleus that is bounded by a membranous nuclear envelope</a:t>
            </a:r>
          </a:p>
          <a:p>
            <a:pPr lvl="1" eaLnBrk="1" hangingPunct="1"/>
            <a:r>
              <a:rPr lang="en-US" altLang="en-US" smtClean="0"/>
              <a:t>Membrane-bound organelles</a:t>
            </a:r>
          </a:p>
          <a:p>
            <a:pPr lvl="1" eaLnBrk="1" hangingPunct="1"/>
            <a:r>
              <a:rPr lang="en-US" altLang="en-US" smtClean="0"/>
              <a:t>Cytoplasm in the region between the plasma membrane and nucleus</a:t>
            </a:r>
          </a:p>
          <a:p>
            <a:pPr eaLnBrk="1" hangingPunct="1"/>
            <a:r>
              <a:rPr lang="en-US" altLang="en-US" smtClean="0"/>
              <a:t>Eukaryotic cells are generally much larger than prokaryotic cells</a:t>
            </a:r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187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93800"/>
            <a:ext cx="8534400" cy="3225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plasma membrane </a:t>
            </a:r>
            <a:r>
              <a:rPr lang="en-US" altLang="en-US" smtClean="0"/>
              <a:t>is a selective barrier that allows sufficient passage of oxygen, nutrients, and waste to service the volume of every cell</a:t>
            </a:r>
          </a:p>
          <a:p>
            <a:pPr eaLnBrk="1" hangingPunct="1"/>
            <a:r>
              <a:rPr lang="en-US" altLang="en-US" smtClean="0"/>
              <a:t>The general structure of a biological membrane is a double layer of phospholipids</a:t>
            </a:r>
          </a:p>
        </p:txBody>
      </p:sp>
      <p:sp>
        <p:nvSpPr>
          <p:cNvPr id="44035" name="Line 37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38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39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9567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06_07PlasmaMembran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3350"/>
            <a:ext cx="69088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6-7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5541963" y="179388"/>
            <a:ext cx="1974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TEM of a plasma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membrane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5211764" y="179388"/>
            <a:ext cx="319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(a)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5176838" y="6284913"/>
            <a:ext cx="419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(b) Structure of the plasma membrane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3005138" y="355600"/>
            <a:ext cx="17383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Outside of cell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2781300" y="2246313"/>
            <a:ext cx="10112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Inside of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cell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65" name="Line 13"/>
          <p:cNvSpPr>
            <a:spLocks noChangeShapeType="1"/>
          </p:cNvSpPr>
          <p:nvPr/>
        </p:nvSpPr>
        <p:spPr bwMode="auto">
          <a:xfrm flipV="1">
            <a:off x="3382964" y="1747838"/>
            <a:ext cx="134937" cy="525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Text Box 14"/>
          <p:cNvSpPr txBox="1">
            <a:spLocks noChangeArrowheads="1"/>
          </p:cNvSpPr>
          <p:nvPr/>
        </p:nvSpPr>
        <p:spPr bwMode="auto">
          <a:xfrm>
            <a:off x="4154488" y="2392363"/>
            <a:ext cx="762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0.1 µm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67" name="Line 15"/>
          <p:cNvSpPr>
            <a:spLocks noChangeShapeType="1"/>
          </p:cNvSpPr>
          <p:nvPr/>
        </p:nvSpPr>
        <p:spPr bwMode="auto">
          <a:xfrm>
            <a:off x="4110038" y="2354263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6"/>
          <p:cNvSpPr>
            <a:spLocks noChangeShapeType="1"/>
          </p:cNvSpPr>
          <p:nvPr/>
        </p:nvSpPr>
        <p:spPr bwMode="auto">
          <a:xfrm>
            <a:off x="4110038" y="2286000"/>
            <a:ext cx="0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7"/>
          <p:cNvSpPr>
            <a:spLocks noChangeShapeType="1"/>
          </p:cNvSpPr>
          <p:nvPr/>
        </p:nvSpPr>
        <p:spPr bwMode="auto">
          <a:xfrm>
            <a:off x="4905375" y="2286000"/>
            <a:ext cx="0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3079751" y="3778250"/>
            <a:ext cx="1287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Hydrophilic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region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71" name="AutoShape 19"/>
          <p:cNvSpPr>
            <a:spLocks/>
          </p:cNvSpPr>
          <p:nvPr/>
        </p:nvSpPr>
        <p:spPr bwMode="auto">
          <a:xfrm>
            <a:off x="4618038" y="3078163"/>
            <a:ext cx="241300" cy="1663700"/>
          </a:xfrm>
          <a:prstGeom prst="leftBrace">
            <a:avLst>
              <a:gd name="adj1" fmla="val 574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5072" name="Line 20"/>
          <p:cNvSpPr>
            <a:spLocks noChangeShapeType="1"/>
          </p:cNvSpPr>
          <p:nvPr/>
        </p:nvSpPr>
        <p:spPr bwMode="auto">
          <a:xfrm>
            <a:off x="4376738" y="3908425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AutoShape 21"/>
          <p:cNvSpPr>
            <a:spLocks/>
          </p:cNvSpPr>
          <p:nvPr/>
        </p:nvSpPr>
        <p:spPr bwMode="auto">
          <a:xfrm>
            <a:off x="4605338" y="4749800"/>
            <a:ext cx="246062" cy="693738"/>
          </a:xfrm>
          <a:prstGeom prst="leftBrace">
            <a:avLst>
              <a:gd name="adj1" fmla="val 234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5074" name="Text Box 22"/>
          <p:cNvSpPr txBox="1">
            <a:spLocks noChangeArrowheads="1"/>
          </p:cNvSpPr>
          <p:nvPr/>
        </p:nvSpPr>
        <p:spPr bwMode="auto">
          <a:xfrm>
            <a:off x="3079751" y="4964113"/>
            <a:ext cx="1470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Hydrophobic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region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75" name="Line 23"/>
          <p:cNvSpPr>
            <a:spLocks noChangeShapeType="1"/>
          </p:cNvSpPr>
          <p:nvPr/>
        </p:nvSpPr>
        <p:spPr bwMode="auto">
          <a:xfrm>
            <a:off x="4516438" y="5094288"/>
            <a:ext cx="11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AutoShape 24"/>
          <p:cNvSpPr>
            <a:spLocks/>
          </p:cNvSpPr>
          <p:nvPr/>
        </p:nvSpPr>
        <p:spPr bwMode="auto">
          <a:xfrm>
            <a:off x="4605338" y="5457825"/>
            <a:ext cx="246062" cy="693738"/>
          </a:xfrm>
          <a:prstGeom prst="leftBrace">
            <a:avLst>
              <a:gd name="adj1" fmla="val 234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5077" name="Line 25"/>
          <p:cNvSpPr>
            <a:spLocks noChangeShapeType="1"/>
          </p:cNvSpPr>
          <p:nvPr/>
        </p:nvSpPr>
        <p:spPr bwMode="auto">
          <a:xfrm>
            <a:off x="4368800" y="5802313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Text Box 26"/>
          <p:cNvSpPr txBox="1">
            <a:spLocks noChangeArrowheads="1"/>
          </p:cNvSpPr>
          <p:nvPr/>
        </p:nvSpPr>
        <p:spPr bwMode="auto">
          <a:xfrm>
            <a:off x="3079751" y="5667375"/>
            <a:ext cx="1287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Hydrophilic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region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79" name="Text Box 27"/>
          <p:cNvSpPr txBox="1">
            <a:spLocks noChangeArrowheads="1"/>
          </p:cNvSpPr>
          <p:nvPr/>
        </p:nvSpPr>
        <p:spPr bwMode="auto">
          <a:xfrm>
            <a:off x="5394325" y="5791200"/>
            <a:ext cx="1498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Phospholipid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80" name="Line 28"/>
          <p:cNvSpPr>
            <a:spLocks noChangeShapeType="1"/>
          </p:cNvSpPr>
          <p:nvPr/>
        </p:nvSpPr>
        <p:spPr bwMode="auto">
          <a:xfrm flipH="1" flipV="1">
            <a:off x="4978400" y="5618163"/>
            <a:ext cx="40640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29"/>
          <p:cNvSpPr>
            <a:spLocks noChangeArrowheads="1"/>
          </p:cNvSpPr>
          <p:nvPr/>
        </p:nvSpPr>
        <p:spPr bwMode="auto">
          <a:xfrm>
            <a:off x="4889501" y="5024438"/>
            <a:ext cx="157163" cy="588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CC6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5082" name="Text Box 30"/>
          <p:cNvSpPr txBox="1">
            <a:spLocks noChangeArrowheads="1"/>
          </p:cNvSpPr>
          <p:nvPr/>
        </p:nvSpPr>
        <p:spPr bwMode="auto">
          <a:xfrm>
            <a:off x="7669214" y="5791200"/>
            <a:ext cx="1044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Proteins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83" name="Line 31"/>
          <p:cNvSpPr>
            <a:spLocks noChangeShapeType="1"/>
          </p:cNvSpPr>
          <p:nvPr/>
        </p:nvSpPr>
        <p:spPr bwMode="auto">
          <a:xfrm flipH="1" flipV="1">
            <a:off x="7399338" y="5519738"/>
            <a:ext cx="685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32"/>
          <p:cNvSpPr>
            <a:spLocks noChangeShapeType="1"/>
          </p:cNvSpPr>
          <p:nvPr/>
        </p:nvSpPr>
        <p:spPr bwMode="auto">
          <a:xfrm flipV="1">
            <a:off x="8089900" y="5227639"/>
            <a:ext cx="147638" cy="53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33"/>
          <p:cNvSpPr>
            <a:spLocks noChangeShapeType="1"/>
          </p:cNvSpPr>
          <p:nvPr/>
        </p:nvSpPr>
        <p:spPr bwMode="auto">
          <a:xfrm flipH="1" flipV="1">
            <a:off x="7853363" y="4005264"/>
            <a:ext cx="233362" cy="1736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Line 34"/>
          <p:cNvSpPr>
            <a:spLocks noChangeShapeType="1"/>
          </p:cNvSpPr>
          <p:nvPr/>
        </p:nvSpPr>
        <p:spPr bwMode="auto">
          <a:xfrm flipH="1" flipV="1">
            <a:off x="7399338" y="4859338"/>
            <a:ext cx="685800" cy="887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Text Box 35"/>
          <p:cNvSpPr txBox="1">
            <a:spLocks noChangeArrowheads="1"/>
          </p:cNvSpPr>
          <p:nvPr/>
        </p:nvSpPr>
        <p:spPr bwMode="auto">
          <a:xfrm>
            <a:off x="6396039" y="2589213"/>
            <a:ext cx="28019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/>
              <a:t>Carbohydrate side chain</a:t>
            </a:r>
            <a:endParaRPr lang="en-US" altLang="en-US" sz="2200" b="1">
              <a:latin typeface="Times" panose="02020603050405020304" pitchFamily="18" charset="0"/>
            </a:endParaRPr>
          </a:p>
        </p:txBody>
      </p:sp>
      <p:sp>
        <p:nvSpPr>
          <p:cNvPr id="45088" name="Line 36"/>
          <p:cNvSpPr>
            <a:spLocks noChangeShapeType="1"/>
          </p:cNvSpPr>
          <p:nvPr/>
        </p:nvSpPr>
        <p:spPr bwMode="auto">
          <a:xfrm flipH="1">
            <a:off x="8132763" y="2827338"/>
            <a:ext cx="342900" cy="487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06500"/>
            <a:ext cx="8534400" cy="47371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logistics of carrying out cellular metabolism sets limits on the size of cells </a:t>
            </a:r>
          </a:p>
          <a:p>
            <a:pPr eaLnBrk="1" hangingPunct="1"/>
            <a:r>
              <a:rPr lang="en-US" altLang="en-US" smtClean="0"/>
              <a:t>The surface area to volume ratio of a cell is critical</a:t>
            </a:r>
          </a:p>
          <a:p>
            <a:pPr eaLnBrk="1" hangingPunct="1"/>
            <a:r>
              <a:rPr lang="en-US" altLang="en-US" smtClean="0"/>
              <a:t>As the surface area increases by a factor of </a:t>
            </a:r>
            <a:r>
              <a:rPr lang="en-US" altLang="en-US" i="1" smtClean="0"/>
              <a:t>n</a:t>
            </a:r>
            <a:r>
              <a:rPr lang="en-US" altLang="en-US" baseline="30000" smtClean="0"/>
              <a:t>2</a:t>
            </a:r>
            <a:r>
              <a:rPr lang="en-US" altLang="en-US" smtClean="0"/>
              <a:t>, the volume increases by a factor of </a:t>
            </a:r>
            <a:r>
              <a:rPr lang="en-US" altLang="en-US" i="1" smtClean="0"/>
              <a:t>n</a:t>
            </a:r>
            <a:r>
              <a:rPr lang="en-US" altLang="en-US" baseline="30000" smtClean="0"/>
              <a:t>3</a:t>
            </a:r>
          </a:p>
          <a:p>
            <a:pPr eaLnBrk="1" hangingPunct="1"/>
            <a:r>
              <a:rPr lang="en-US" altLang="en-US" smtClean="0"/>
              <a:t>Small cells have a greater surface area relative to volume</a:t>
            </a: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915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06_08SurfaceVolum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33350"/>
            <a:ext cx="72136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6-8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6745288" y="171450"/>
            <a:ext cx="30210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Surface area increases while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total volume remains constant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6567488" y="184150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5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5621338" y="243840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35" name="Line 11"/>
          <p:cNvSpPr>
            <a:spLocks noChangeShapeType="1"/>
          </p:cNvSpPr>
          <p:nvPr/>
        </p:nvSpPr>
        <p:spPr bwMode="auto">
          <a:xfrm rot="10800000" flipH="1">
            <a:off x="6699251" y="2032000"/>
            <a:ext cx="31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2"/>
          <p:cNvSpPr>
            <a:spLocks noChangeShapeType="1"/>
          </p:cNvSpPr>
          <p:nvPr/>
        </p:nvSpPr>
        <p:spPr bwMode="auto">
          <a:xfrm rot="10800000" flipV="1">
            <a:off x="6705601" y="1539876"/>
            <a:ext cx="317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8154988" y="215900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5900738" y="337820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6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7240588" y="3371851"/>
            <a:ext cx="43656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150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8707438" y="3371851"/>
            <a:ext cx="43656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750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7246938" y="4635501"/>
            <a:ext cx="43656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125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8713788" y="4635501"/>
            <a:ext cx="43656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125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3" name="Text Box 19"/>
          <p:cNvSpPr txBox="1">
            <a:spLocks noChangeArrowheads="1"/>
          </p:cNvSpPr>
          <p:nvPr/>
        </p:nvSpPr>
        <p:spPr bwMode="auto">
          <a:xfrm>
            <a:off x="5907088" y="463550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4" name="Text Box 20"/>
          <p:cNvSpPr txBox="1">
            <a:spLocks noChangeArrowheads="1"/>
          </p:cNvSpPr>
          <p:nvPr/>
        </p:nvSpPr>
        <p:spPr bwMode="auto">
          <a:xfrm>
            <a:off x="5900738" y="586740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6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5" name="Text Box 21"/>
          <p:cNvSpPr txBox="1">
            <a:spLocks noChangeArrowheads="1"/>
          </p:cNvSpPr>
          <p:nvPr/>
        </p:nvSpPr>
        <p:spPr bwMode="auto">
          <a:xfrm>
            <a:off x="8821738" y="5873751"/>
            <a:ext cx="2270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6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6" name="Text Box 22"/>
          <p:cNvSpPr txBox="1">
            <a:spLocks noChangeArrowheads="1"/>
          </p:cNvSpPr>
          <p:nvPr/>
        </p:nvSpPr>
        <p:spPr bwMode="auto">
          <a:xfrm>
            <a:off x="7323138" y="5867401"/>
            <a:ext cx="3159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/>
              <a:t>1.2</a:t>
            </a:r>
            <a:endParaRPr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48147" name="Text Box 23"/>
          <p:cNvSpPr txBox="1">
            <a:spLocks noChangeArrowheads="1"/>
          </p:cNvSpPr>
          <p:nvPr/>
        </p:nvSpPr>
        <p:spPr bwMode="auto">
          <a:xfrm>
            <a:off x="2687638" y="2971800"/>
            <a:ext cx="2525712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Total surface area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[Sum of the surface areas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(height </a:t>
            </a:r>
            <a:r>
              <a:rPr lang="en-US" altLang="en-US" sz="1500" b="1">
                <a:sym typeface="Symbol" panose="05050102010706020507" pitchFamily="18" charset="2"/>
              </a:rPr>
              <a:t> width) of all boxes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ym typeface="Symbol" panose="05050102010706020507" pitchFamily="18" charset="2"/>
              </a:rPr>
              <a:t>sides  number of boxes]</a:t>
            </a:r>
            <a:endParaRPr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48148" name="Text Box 24"/>
          <p:cNvSpPr txBox="1">
            <a:spLocks noChangeArrowheads="1"/>
          </p:cNvSpPr>
          <p:nvPr/>
        </p:nvSpPr>
        <p:spPr bwMode="auto">
          <a:xfrm>
            <a:off x="2681288" y="4254500"/>
            <a:ext cx="24304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Total volume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[height </a:t>
            </a:r>
            <a:r>
              <a:rPr lang="en-US" altLang="en-US" sz="1500" b="1">
                <a:sym typeface="Symbol" panose="05050102010706020507" pitchFamily="18" charset="2"/>
              </a:rPr>
              <a:t> width  length 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>
                <a:sym typeface="Symbol" panose="05050102010706020507" pitchFamily="18" charset="2"/>
              </a:rPr>
              <a:t>number of boxes]</a:t>
            </a:r>
            <a:endParaRPr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48149" name="Text Box 25"/>
          <p:cNvSpPr txBox="1">
            <a:spLocks noChangeArrowheads="1"/>
          </p:cNvSpPr>
          <p:nvPr/>
        </p:nvSpPr>
        <p:spPr bwMode="auto">
          <a:xfrm>
            <a:off x="2674938" y="5454650"/>
            <a:ext cx="243046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Surface-to-volume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(S-to-V) ratio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/>
              <a:t>[surface area ÷ volume]</a:t>
            </a:r>
            <a:endParaRPr lang="en-US" altLang="en-US" sz="15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 Panoramic View of the Eukaryotic Cell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599664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eukaryotic cell has internal membranes that partition the cell into organelles</a:t>
            </a:r>
          </a:p>
          <a:p>
            <a:pPr eaLnBrk="1" hangingPunct="1"/>
            <a:r>
              <a:rPr lang="en-US" altLang="en-US" dirty="0" smtClean="0"/>
              <a:t>Plant and animal cells have most of the same organelles</a:t>
            </a:r>
          </a:p>
        </p:txBody>
      </p:sp>
      <p:sp>
        <p:nvSpPr>
          <p:cNvPr id="50180" name="Line 12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13"/>
          <p:cNvSpPr>
            <a:spLocks noChangeShapeType="1"/>
          </p:cNvSpPr>
          <p:nvPr/>
        </p:nvSpPr>
        <p:spPr bwMode="auto">
          <a:xfrm>
            <a:off x="1828800" y="1192727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058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pic>
        <p:nvPicPr>
          <p:cNvPr id="9219" name="Picture 7" descr="06_01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312739"/>
            <a:ext cx="8548687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06_09aAnimal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193675"/>
            <a:ext cx="77501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6-9a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3762375" y="720726"/>
            <a:ext cx="31305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ENDOPLASMIC RETICULUM (ER)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5470525" y="1089026"/>
            <a:ext cx="11430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Smooth ER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4327525" y="1089026"/>
            <a:ext cx="9858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Rough ER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3130550" y="1263651"/>
            <a:ext cx="9858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Flagellum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2936876" y="1984376"/>
            <a:ext cx="11350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Centrosome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3" name="Text Box 14"/>
          <p:cNvSpPr txBox="1">
            <a:spLocks noChangeArrowheads="1"/>
          </p:cNvSpPr>
          <p:nvPr/>
        </p:nvSpPr>
        <p:spPr bwMode="auto">
          <a:xfrm>
            <a:off x="2317750" y="2998789"/>
            <a:ext cx="18288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CYTOSKELETON: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4" name="Text Box 15"/>
          <p:cNvSpPr txBox="1">
            <a:spLocks noChangeArrowheads="1"/>
          </p:cNvSpPr>
          <p:nvPr/>
        </p:nvSpPr>
        <p:spPr bwMode="auto">
          <a:xfrm>
            <a:off x="2527301" y="3306764"/>
            <a:ext cx="14335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Microfilaments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5" name="Text Box 16"/>
          <p:cNvSpPr txBox="1">
            <a:spLocks noChangeArrowheads="1"/>
          </p:cNvSpPr>
          <p:nvPr/>
        </p:nvSpPr>
        <p:spPr bwMode="auto">
          <a:xfrm>
            <a:off x="2447926" y="3605213"/>
            <a:ext cx="14335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500" b="1"/>
              <a:t>Intermediate</a:t>
            </a:r>
          </a:p>
          <a:p>
            <a:pPr algn="r">
              <a:lnSpc>
                <a:spcPct val="90000"/>
              </a:lnSpc>
            </a:pPr>
            <a:r>
              <a:rPr kumimoji="0" lang="en-US" altLang="en-US" sz="1500" b="1"/>
              <a:t>filaments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6" name="Text Box 17"/>
          <p:cNvSpPr txBox="1">
            <a:spLocks noChangeArrowheads="1"/>
          </p:cNvSpPr>
          <p:nvPr/>
        </p:nvSpPr>
        <p:spPr bwMode="auto">
          <a:xfrm>
            <a:off x="2686050" y="4086226"/>
            <a:ext cx="12763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Microtubules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2857501" y="4891089"/>
            <a:ext cx="9175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Microvilli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8" name="Text Box 19"/>
          <p:cNvSpPr txBox="1">
            <a:spLocks noChangeArrowheads="1"/>
          </p:cNvSpPr>
          <p:nvPr/>
        </p:nvSpPr>
        <p:spPr bwMode="auto">
          <a:xfrm>
            <a:off x="2751139" y="5688014"/>
            <a:ext cx="11715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Peroxisome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39" name="Text Box 20"/>
          <p:cNvSpPr txBox="1">
            <a:spLocks noChangeArrowheads="1"/>
          </p:cNvSpPr>
          <p:nvPr/>
        </p:nvSpPr>
        <p:spPr bwMode="auto">
          <a:xfrm>
            <a:off x="4284663" y="6107114"/>
            <a:ext cx="14160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Mitochondrion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0" name="Text Box 21"/>
          <p:cNvSpPr txBox="1">
            <a:spLocks noChangeArrowheads="1"/>
          </p:cNvSpPr>
          <p:nvPr/>
        </p:nvSpPr>
        <p:spPr bwMode="auto">
          <a:xfrm>
            <a:off x="6151564" y="6256339"/>
            <a:ext cx="10318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Lysosome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1" name="Text Box 22"/>
          <p:cNvSpPr txBox="1">
            <a:spLocks noChangeArrowheads="1"/>
          </p:cNvSpPr>
          <p:nvPr/>
        </p:nvSpPr>
        <p:spPr bwMode="auto">
          <a:xfrm>
            <a:off x="7459664" y="5521325"/>
            <a:ext cx="1031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Golgi</a:t>
            </a:r>
          </a:p>
          <a:p>
            <a:pPr>
              <a:lnSpc>
                <a:spcPct val="90000"/>
              </a:lnSpc>
            </a:pPr>
            <a:r>
              <a:rPr kumimoji="0" lang="en-US" altLang="en-US" sz="1500" b="1"/>
              <a:t>apparatus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2" name="Text Box 23"/>
          <p:cNvSpPr txBox="1">
            <a:spLocks noChangeArrowheads="1"/>
          </p:cNvSpPr>
          <p:nvPr/>
        </p:nvSpPr>
        <p:spPr bwMode="auto">
          <a:xfrm>
            <a:off x="8288339" y="4295776"/>
            <a:ext cx="1101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Ribosomes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3" name="Text Box 24"/>
          <p:cNvSpPr txBox="1">
            <a:spLocks noChangeArrowheads="1"/>
          </p:cNvSpPr>
          <p:nvPr/>
        </p:nvSpPr>
        <p:spPr bwMode="auto">
          <a:xfrm>
            <a:off x="8502651" y="2298700"/>
            <a:ext cx="1031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Plasma membrane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4" name="Text Box 25"/>
          <p:cNvSpPr txBox="1">
            <a:spLocks noChangeArrowheads="1"/>
          </p:cNvSpPr>
          <p:nvPr/>
        </p:nvSpPr>
        <p:spPr bwMode="auto">
          <a:xfrm>
            <a:off x="7612064" y="319088"/>
            <a:ext cx="1031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Nuclear</a:t>
            </a:r>
          </a:p>
          <a:p>
            <a:pPr>
              <a:lnSpc>
                <a:spcPct val="90000"/>
              </a:lnSpc>
            </a:pPr>
            <a:r>
              <a:rPr kumimoji="0" lang="en-US" altLang="en-US" sz="1500" b="1"/>
              <a:t>envelope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5" name="Text Box 26"/>
          <p:cNvSpPr txBox="1">
            <a:spLocks noChangeArrowheads="1"/>
          </p:cNvSpPr>
          <p:nvPr/>
        </p:nvSpPr>
        <p:spPr bwMode="auto">
          <a:xfrm>
            <a:off x="7583489" y="893764"/>
            <a:ext cx="10318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Nucleolus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6" name="Text Box 27"/>
          <p:cNvSpPr txBox="1">
            <a:spLocks noChangeArrowheads="1"/>
          </p:cNvSpPr>
          <p:nvPr/>
        </p:nvSpPr>
        <p:spPr bwMode="auto">
          <a:xfrm>
            <a:off x="7583489" y="1296989"/>
            <a:ext cx="10318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Chromatin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7" name="Text Box 28"/>
          <p:cNvSpPr txBox="1">
            <a:spLocks noChangeArrowheads="1"/>
          </p:cNvSpPr>
          <p:nvPr/>
        </p:nvSpPr>
        <p:spPr bwMode="auto">
          <a:xfrm>
            <a:off x="8802689" y="835026"/>
            <a:ext cx="10318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NUCLEUS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2248" name="AutoShape 29"/>
          <p:cNvSpPr>
            <a:spLocks/>
          </p:cNvSpPr>
          <p:nvPr/>
        </p:nvSpPr>
        <p:spPr bwMode="auto">
          <a:xfrm>
            <a:off x="8648700" y="293688"/>
            <a:ext cx="114300" cy="1249362"/>
          </a:xfrm>
          <a:prstGeom prst="rightBrace">
            <a:avLst>
              <a:gd name="adj1" fmla="val 9108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2249" name="AutoShape 30"/>
          <p:cNvSpPr>
            <a:spLocks/>
          </p:cNvSpPr>
          <p:nvPr/>
        </p:nvSpPr>
        <p:spPr bwMode="auto">
          <a:xfrm rot="-5400000">
            <a:off x="5337176" y="-98425"/>
            <a:ext cx="119063" cy="2176463"/>
          </a:xfrm>
          <a:prstGeom prst="rightBrace">
            <a:avLst>
              <a:gd name="adj1" fmla="val 152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2250" name="Line 31"/>
          <p:cNvSpPr>
            <a:spLocks noChangeShapeType="1"/>
          </p:cNvSpPr>
          <p:nvPr/>
        </p:nvSpPr>
        <p:spPr bwMode="auto">
          <a:xfrm flipH="1">
            <a:off x="7061200" y="1398588"/>
            <a:ext cx="477838" cy="1109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32"/>
          <p:cNvSpPr>
            <a:spLocks noChangeShapeType="1"/>
          </p:cNvSpPr>
          <p:nvPr/>
        </p:nvSpPr>
        <p:spPr bwMode="auto">
          <a:xfrm flipH="1">
            <a:off x="6621463" y="974725"/>
            <a:ext cx="914400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33"/>
          <p:cNvSpPr>
            <a:spLocks noChangeShapeType="1"/>
          </p:cNvSpPr>
          <p:nvPr/>
        </p:nvSpPr>
        <p:spPr bwMode="auto">
          <a:xfrm flipH="1">
            <a:off x="6824663" y="400051"/>
            <a:ext cx="722312" cy="152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Line 34"/>
          <p:cNvSpPr>
            <a:spLocks noChangeShapeType="1"/>
          </p:cNvSpPr>
          <p:nvPr/>
        </p:nvSpPr>
        <p:spPr bwMode="auto">
          <a:xfrm flipH="1">
            <a:off x="8251825" y="2401889"/>
            <a:ext cx="21590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Line 35"/>
          <p:cNvSpPr>
            <a:spLocks noChangeShapeType="1"/>
          </p:cNvSpPr>
          <p:nvPr/>
        </p:nvSpPr>
        <p:spPr bwMode="auto">
          <a:xfrm flipH="1">
            <a:off x="5503863" y="1276350"/>
            <a:ext cx="207962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36"/>
          <p:cNvSpPr>
            <a:spLocks noChangeShapeType="1"/>
          </p:cNvSpPr>
          <p:nvPr/>
        </p:nvSpPr>
        <p:spPr bwMode="auto">
          <a:xfrm>
            <a:off x="5000625" y="1274763"/>
            <a:ext cx="279400" cy="1985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Line 37"/>
          <p:cNvSpPr>
            <a:spLocks noChangeShapeType="1"/>
          </p:cNvSpPr>
          <p:nvPr/>
        </p:nvSpPr>
        <p:spPr bwMode="auto">
          <a:xfrm>
            <a:off x="4051300" y="1377950"/>
            <a:ext cx="465138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Line 38"/>
          <p:cNvSpPr>
            <a:spLocks noChangeShapeType="1"/>
          </p:cNvSpPr>
          <p:nvPr/>
        </p:nvSpPr>
        <p:spPr bwMode="auto">
          <a:xfrm>
            <a:off x="4076700" y="2092325"/>
            <a:ext cx="960438" cy="1893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AutoShape 39"/>
          <p:cNvSpPr>
            <a:spLocks/>
          </p:cNvSpPr>
          <p:nvPr/>
        </p:nvSpPr>
        <p:spPr bwMode="auto">
          <a:xfrm rot="3214916">
            <a:off x="5007770" y="3810795"/>
            <a:ext cx="84137" cy="384175"/>
          </a:xfrm>
          <a:prstGeom prst="leftBrace">
            <a:avLst>
              <a:gd name="adj1" fmla="val 3805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2259" name="Line 40"/>
          <p:cNvSpPr>
            <a:spLocks noChangeShapeType="1"/>
          </p:cNvSpPr>
          <p:nvPr/>
        </p:nvSpPr>
        <p:spPr bwMode="auto">
          <a:xfrm>
            <a:off x="3898901" y="3432176"/>
            <a:ext cx="301625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41"/>
          <p:cNvSpPr>
            <a:spLocks noChangeShapeType="1"/>
          </p:cNvSpPr>
          <p:nvPr/>
        </p:nvSpPr>
        <p:spPr bwMode="auto">
          <a:xfrm>
            <a:off x="3902076" y="3717926"/>
            <a:ext cx="549275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42"/>
          <p:cNvSpPr>
            <a:spLocks noChangeShapeType="1"/>
          </p:cNvSpPr>
          <p:nvPr/>
        </p:nvSpPr>
        <p:spPr bwMode="auto">
          <a:xfrm>
            <a:off x="3898900" y="4206876"/>
            <a:ext cx="53975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Line 43"/>
          <p:cNvSpPr>
            <a:spLocks noChangeShapeType="1"/>
          </p:cNvSpPr>
          <p:nvPr/>
        </p:nvSpPr>
        <p:spPr bwMode="auto">
          <a:xfrm flipV="1">
            <a:off x="3714750" y="4740276"/>
            <a:ext cx="3111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3" name="Line 44"/>
          <p:cNvSpPr>
            <a:spLocks noChangeShapeType="1"/>
          </p:cNvSpPr>
          <p:nvPr/>
        </p:nvSpPr>
        <p:spPr bwMode="auto">
          <a:xfrm>
            <a:off x="3714751" y="4965700"/>
            <a:ext cx="422275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Line 45"/>
          <p:cNvSpPr>
            <a:spLocks noChangeShapeType="1"/>
          </p:cNvSpPr>
          <p:nvPr/>
        </p:nvSpPr>
        <p:spPr bwMode="auto">
          <a:xfrm flipV="1">
            <a:off x="3416300" y="4625976"/>
            <a:ext cx="1346200" cy="1063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5" name="Line 46"/>
          <p:cNvSpPr>
            <a:spLocks noChangeShapeType="1"/>
          </p:cNvSpPr>
          <p:nvPr/>
        </p:nvSpPr>
        <p:spPr bwMode="auto">
          <a:xfrm flipV="1">
            <a:off x="4965701" y="4743451"/>
            <a:ext cx="657225" cy="138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Line 47"/>
          <p:cNvSpPr>
            <a:spLocks noChangeShapeType="1"/>
          </p:cNvSpPr>
          <p:nvPr/>
        </p:nvSpPr>
        <p:spPr bwMode="auto">
          <a:xfrm flipH="1" flipV="1">
            <a:off x="5797550" y="5695951"/>
            <a:ext cx="317500" cy="631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Line 48"/>
          <p:cNvSpPr>
            <a:spLocks noChangeShapeType="1"/>
          </p:cNvSpPr>
          <p:nvPr/>
        </p:nvSpPr>
        <p:spPr bwMode="auto">
          <a:xfrm flipH="1" flipV="1">
            <a:off x="7000875" y="4178301"/>
            <a:ext cx="527050" cy="132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8" name="Line 49"/>
          <p:cNvSpPr>
            <a:spLocks noChangeShapeType="1"/>
          </p:cNvSpPr>
          <p:nvPr/>
        </p:nvSpPr>
        <p:spPr bwMode="auto">
          <a:xfrm flipH="1" flipV="1">
            <a:off x="7848601" y="3676650"/>
            <a:ext cx="403225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9" name="Line 50"/>
          <p:cNvSpPr>
            <a:spLocks noChangeShapeType="1"/>
          </p:cNvSpPr>
          <p:nvPr/>
        </p:nvSpPr>
        <p:spPr bwMode="auto">
          <a:xfrm flipH="1" flipV="1">
            <a:off x="7750176" y="4022725"/>
            <a:ext cx="504825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06_09bPlant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4" y="136525"/>
            <a:ext cx="72675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6-9b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2551114" y="546100"/>
            <a:ext cx="84613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NUCLEUS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77" name="AutoShape 9"/>
          <p:cNvSpPr>
            <a:spLocks/>
          </p:cNvSpPr>
          <p:nvPr/>
        </p:nvSpPr>
        <p:spPr bwMode="auto">
          <a:xfrm>
            <a:off x="3373439" y="287338"/>
            <a:ext cx="123825" cy="635000"/>
          </a:xfrm>
          <a:prstGeom prst="leftBrace">
            <a:avLst>
              <a:gd name="adj1" fmla="val 427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3517901" y="279400"/>
            <a:ext cx="14509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Nuclear envelope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3517900" y="500064"/>
            <a:ext cx="846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Nucleolus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3517900" y="738189"/>
            <a:ext cx="8461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Chromatin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>
            <a:off x="4513264" y="469900"/>
            <a:ext cx="300037" cy="63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>
            <a:off x="4398963" y="601664"/>
            <a:ext cx="601662" cy="1074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4386263" y="842964"/>
            <a:ext cx="334962" cy="706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Text Box 16"/>
          <p:cNvSpPr txBox="1">
            <a:spLocks noChangeArrowheads="1"/>
          </p:cNvSpPr>
          <p:nvPr/>
        </p:nvSpPr>
        <p:spPr bwMode="auto">
          <a:xfrm>
            <a:off x="5302250" y="223839"/>
            <a:ext cx="168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Rough endoplasmic reticulum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6175375" y="868364"/>
            <a:ext cx="168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Smooth endoplasmic reticulum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6" name="Line 18"/>
          <p:cNvSpPr>
            <a:spLocks noChangeShapeType="1"/>
          </p:cNvSpPr>
          <p:nvPr/>
        </p:nvSpPr>
        <p:spPr bwMode="auto">
          <a:xfrm>
            <a:off x="5627689" y="579439"/>
            <a:ext cx="388937" cy="1417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9"/>
          <p:cNvSpPr>
            <a:spLocks noChangeShapeType="1"/>
          </p:cNvSpPr>
          <p:nvPr/>
        </p:nvSpPr>
        <p:spPr bwMode="auto">
          <a:xfrm flipH="1">
            <a:off x="6350000" y="1222375"/>
            <a:ext cx="127000" cy="604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Text Box 20"/>
          <p:cNvSpPr txBox="1">
            <a:spLocks noChangeArrowheads="1"/>
          </p:cNvSpPr>
          <p:nvPr/>
        </p:nvSpPr>
        <p:spPr bwMode="auto">
          <a:xfrm>
            <a:off x="7154863" y="1312864"/>
            <a:ext cx="9890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Ribosomes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89" name="Line 21"/>
          <p:cNvSpPr>
            <a:spLocks noChangeShapeType="1"/>
          </p:cNvSpPr>
          <p:nvPr/>
        </p:nvSpPr>
        <p:spPr bwMode="auto">
          <a:xfrm flipH="1">
            <a:off x="6146800" y="1412876"/>
            <a:ext cx="952500" cy="77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22"/>
          <p:cNvSpPr>
            <a:spLocks noChangeShapeType="1"/>
          </p:cNvSpPr>
          <p:nvPr/>
        </p:nvSpPr>
        <p:spPr bwMode="auto">
          <a:xfrm flipH="1">
            <a:off x="6494464" y="1414464"/>
            <a:ext cx="604837" cy="820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Text Box 23"/>
          <p:cNvSpPr txBox="1">
            <a:spLocks noChangeArrowheads="1"/>
          </p:cNvSpPr>
          <p:nvPr/>
        </p:nvSpPr>
        <p:spPr bwMode="auto">
          <a:xfrm>
            <a:off x="7151688" y="2633664"/>
            <a:ext cx="13446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Central vacuole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2" name="Text Box 24"/>
          <p:cNvSpPr txBox="1">
            <a:spLocks noChangeArrowheads="1"/>
          </p:cNvSpPr>
          <p:nvPr/>
        </p:nvSpPr>
        <p:spPr bwMode="auto">
          <a:xfrm>
            <a:off x="7353301" y="3125789"/>
            <a:ext cx="12176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Microfilaments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3" name="Text Box 25"/>
          <p:cNvSpPr txBox="1">
            <a:spLocks noChangeArrowheads="1"/>
          </p:cNvSpPr>
          <p:nvPr/>
        </p:nvSpPr>
        <p:spPr bwMode="auto">
          <a:xfrm>
            <a:off x="7353301" y="3382964"/>
            <a:ext cx="1217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Intermediate filaments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4" name="Text Box 26"/>
          <p:cNvSpPr txBox="1">
            <a:spLocks noChangeArrowheads="1"/>
          </p:cNvSpPr>
          <p:nvPr/>
        </p:nvSpPr>
        <p:spPr bwMode="auto">
          <a:xfrm>
            <a:off x="7353301" y="3803650"/>
            <a:ext cx="12176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Microtubules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295" name="Line 27"/>
          <p:cNvSpPr>
            <a:spLocks noChangeShapeType="1"/>
          </p:cNvSpPr>
          <p:nvPr/>
        </p:nvSpPr>
        <p:spPr bwMode="auto">
          <a:xfrm flipH="1">
            <a:off x="6357938" y="2717800"/>
            <a:ext cx="74930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28"/>
          <p:cNvSpPr>
            <a:spLocks noChangeShapeType="1"/>
          </p:cNvSpPr>
          <p:nvPr/>
        </p:nvSpPr>
        <p:spPr bwMode="auto">
          <a:xfrm flipH="1" flipV="1">
            <a:off x="6645275" y="3021014"/>
            <a:ext cx="655638" cy="166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9"/>
          <p:cNvSpPr>
            <a:spLocks noChangeShapeType="1"/>
          </p:cNvSpPr>
          <p:nvPr/>
        </p:nvSpPr>
        <p:spPr bwMode="auto">
          <a:xfrm flipH="1" flipV="1">
            <a:off x="6111875" y="3419475"/>
            <a:ext cx="119380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30"/>
          <p:cNvSpPr>
            <a:spLocks noChangeShapeType="1"/>
          </p:cNvSpPr>
          <p:nvPr/>
        </p:nvSpPr>
        <p:spPr bwMode="auto">
          <a:xfrm flipH="1" flipV="1">
            <a:off x="6073775" y="3665539"/>
            <a:ext cx="1231900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AutoShape 31"/>
          <p:cNvSpPr>
            <a:spLocks/>
          </p:cNvSpPr>
          <p:nvPr/>
        </p:nvSpPr>
        <p:spPr bwMode="auto">
          <a:xfrm>
            <a:off x="8518526" y="3103563"/>
            <a:ext cx="142875" cy="889000"/>
          </a:xfrm>
          <a:prstGeom prst="rightBrace">
            <a:avLst>
              <a:gd name="adj1" fmla="val 5185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4300" name="Text Box 32"/>
          <p:cNvSpPr txBox="1">
            <a:spLocks noChangeArrowheads="1"/>
          </p:cNvSpPr>
          <p:nvPr/>
        </p:nvSpPr>
        <p:spPr bwMode="auto">
          <a:xfrm>
            <a:off x="8699500" y="3479801"/>
            <a:ext cx="958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CYTO-</a:t>
            </a:r>
          </a:p>
          <a:p>
            <a:pPr>
              <a:lnSpc>
                <a:spcPct val="90000"/>
              </a:lnSpc>
            </a:pPr>
            <a:r>
              <a:rPr kumimoji="0" lang="en-US" altLang="en-US" sz="1300" b="1"/>
              <a:t>SKELETON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1" name="Text Box 33"/>
          <p:cNvSpPr txBox="1">
            <a:spLocks noChangeArrowheads="1"/>
          </p:cNvSpPr>
          <p:nvPr/>
        </p:nvSpPr>
        <p:spPr bwMode="auto">
          <a:xfrm>
            <a:off x="7762876" y="5051425"/>
            <a:ext cx="10064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Chloroplast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2" name="Line 34"/>
          <p:cNvSpPr>
            <a:spLocks noChangeShapeType="1"/>
          </p:cNvSpPr>
          <p:nvPr/>
        </p:nvSpPr>
        <p:spPr bwMode="auto">
          <a:xfrm flipH="1" flipV="1">
            <a:off x="6091238" y="4379913"/>
            <a:ext cx="1625600" cy="715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Text Box 35"/>
          <p:cNvSpPr txBox="1">
            <a:spLocks noChangeArrowheads="1"/>
          </p:cNvSpPr>
          <p:nvPr/>
        </p:nvSpPr>
        <p:spPr bwMode="auto">
          <a:xfrm>
            <a:off x="6248400" y="5873750"/>
            <a:ext cx="13779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Plasmodesmata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4" name="Line 36"/>
          <p:cNvSpPr>
            <a:spLocks noChangeShapeType="1"/>
          </p:cNvSpPr>
          <p:nvPr/>
        </p:nvSpPr>
        <p:spPr bwMode="auto">
          <a:xfrm flipH="1" flipV="1">
            <a:off x="5969000" y="4722814"/>
            <a:ext cx="617538" cy="1087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Line 37"/>
          <p:cNvSpPr>
            <a:spLocks noChangeShapeType="1"/>
          </p:cNvSpPr>
          <p:nvPr/>
        </p:nvSpPr>
        <p:spPr bwMode="auto">
          <a:xfrm flipH="1" flipV="1">
            <a:off x="5989638" y="5224464"/>
            <a:ext cx="59690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Text Box 38"/>
          <p:cNvSpPr txBox="1">
            <a:spLocks noChangeArrowheads="1"/>
          </p:cNvSpPr>
          <p:nvPr/>
        </p:nvSpPr>
        <p:spPr bwMode="auto">
          <a:xfrm>
            <a:off x="3148014" y="6084889"/>
            <a:ext cx="16779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Wall of adjacent cell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07" name="Line 39"/>
          <p:cNvSpPr>
            <a:spLocks noChangeShapeType="1"/>
          </p:cNvSpPr>
          <p:nvPr/>
        </p:nvSpPr>
        <p:spPr bwMode="auto">
          <a:xfrm flipV="1">
            <a:off x="4760913" y="5227639"/>
            <a:ext cx="673100" cy="917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Line 40"/>
          <p:cNvSpPr>
            <a:spLocks noChangeShapeType="1"/>
          </p:cNvSpPr>
          <p:nvPr/>
        </p:nvSpPr>
        <p:spPr bwMode="auto">
          <a:xfrm flipV="1">
            <a:off x="4783139" y="4859338"/>
            <a:ext cx="574675" cy="849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Text Box 41"/>
          <p:cNvSpPr txBox="1">
            <a:spLocks noChangeArrowheads="1"/>
          </p:cNvSpPr>
          <p:nvPr/>
        </p:nvSpPr>
        <p:spPr bwMode="auto">
          <a:xfrm>
            <a:off x="4087813" y="5695950"/>
            <a:ext cx="8191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Cell wall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0" name="Line 42"/>
          <p:cNvSpPr>
            <a:spLocks noChangeShapeType="1"/>
          </p:cNvSpPr>
          <p:nvPr/>
        </p:nvSpPr>
        <p:spPr bwMode="auto">
          <a:xfrm flipV="1">
            <a:off x="3959225" y="4656138"/>
            <a:ext cx="1377950" cy="544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Text Box 43"/>
          <p:cNvSpPr txBox="1">
            <a:spLocks noChangeArrowheads="1"/>
          </p:cNvSpPr>
          <p:nvPr/>
        </p:nvSpPr>
        <p:spPr bwMode="auto">
          <a:xfrm>
            <a:off x="3005138" y="5164139"/>
            <a:ext cx="9001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300" b="1"/>
              <a:t>Plasma membrane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2" name="Line 44"/>
          <p:cNvSpPr>
            <a:spLocks noChangeShapeType="1"/>
          </p:cNvSpPr>
          <p:nvPr/>
        </p:nvSpPr>
        <p:spPr bwMode="auto">
          <a:xfrm flipV="1">
            <a:off x="3798888" y="4186239"/>
            <a:ext cx="1200150" cy="769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Text Box 45"/>
          <p:cNvSpPr txBox="1">
            <a:spLocks noChangeArrowheads="1"/>
          </p:cNvSpPr>
          <p:nvPr/>
        </p:nvSpPr>
        <p:spPr bwMode="auto">
          <a:xfrm>
            <a:off x="2819401" y="4903789"/>
            <a:ext cx="98901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Peroxisome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4" name="Text Box 46"/>
          <p:cNvSpPr txBox="1">
            <a:spLocks noChangeArrowheads="1"/>
          </p:cNvSpPr>
          <p:nvPr/>
        </p:nvSpPr>
        <p:spPr bwMode="auto">
          <a:xfrm>
            <a:off x="2579688" y="4578350"/>
            <a:ext cx="12430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300" b="1"/>
              <a:t>Mitochondrion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5" name="Line 47"/>
          <p:cNvSpPr>
            <a:spLocks noChangeShapeType="1"/>
          </p:cNvSpPr>
          <p:nvPr/>
        </p:nvSpPr>
        <p:spPr bwMode="auto">
          <a:xfrm flipV="1">
            <a:off x="3770314" y="3844925"/>
            <a:ext cx="1411287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Text Box 48"/>
          <p:cNvSpPr txBox="1">
            <a:spLocks noChangeArrowheads="1"/>
          </p:cNvSpPr>
          <p:nvPr/>
        </p:nvSpPr>
        <p:spPr bwMode="auto">
          <a:xfrm>
            <a:off x="2798763" y="2743201"/>
            <a:ext cx="87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300" b="1"/>
              <a:t>Golgi</a:t>
            </a:r>
          </a:p>
          <a:p>
            <a:pPr algn="r">
              <a:lnSpc>
                <a:spcPct val="90000"/>
              </a:lnSpc>
            </a:pPr>
            <a:r>
              <a:rPr kumimoji="0" lang="en-US" altLang="en-US" sz="1300" b="1"/>
              <a:t>apparatus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54317" name="Line 49"/>
          <p:cNvSpPr>
            <a:spLocks noChangeShapeType="1"/>
          </p:cNvSpPr>
          <p:nvPr/>
        </p:nvSpPr>
        <p:spPr bwMode="auto">
          <a:xfrm flipV="1">
            <a:off x="3709988" y="2819400"/>
            <a:ext cx="525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76201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Concept 6.3: The eukaryotic cell’s genetic instructions are housed in the nucleus and carried out by the ribosomes</a:t>
            </a:r>
            <a:endParaRPr lang="en-US" altLang="en-US" sz="26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3146425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nucleus contains most of the DNA in a eukaryotic cell</a:t>
            </a:r>
          </a:p>
          <a:p>
            <a:pPr eaLnBrk="1" hangingPunct="1"/>
            <a:r>
              <a:rPr lang="en-US" altLang="en-US" dirty="0" smtClean="0"/>
              <a:t>Ribosomes use the information from the DNA to make proteins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741488" y="2414073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87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Nucleus: Information Central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06500"/>
            <a:ext cx="8534400" cy="42799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nucleus </a:t>
            </a:r>
            <a:r>
              <a:rPr lang="en-US" altLang="en-US" smtClean="0"/>
              <a:t>contains most of the cell’s genes and is usually the most conspicuous organelle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nuclear envelope </a:t>
            </a:r>
            <a:r>
              <a:rPr lang="en-US" altLang="en-US" smtClean="0"/>
              <a:t>encloses the nucleus, separating it from the cytoplasm</a:t>
            </a:r>
          </a:p>
          <a:p>
            <a:pPr eaLnBrk="1" hangingPunct="1"/>
            <a:r>
              <a:rPr lang="en-US" altLang="en-US" smtClean="0"/>
              <a:t>The nuclear membrane is a double membrane; each membrane consists of a lipid bilayer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8044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06_10Nucle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193676"/>
            <a:ext cx="854868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6-10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6108700" y="622301"/>
            <a:ext cx="10112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Nucleolus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9405939" y="360364"/>
            <a:ext cx="1011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Nucleus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8920164" y="3816351"/>
            <a:ext cx="1011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Rough ER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7740650" y="6286501"/>
            <a:ext cx="20018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Nuclear lamina (TEM)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5502275" y="5067300"/>
            <a:ext cx="20018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Close-up of nuclear envelope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77" name="Text Box 13"/>
          <p:cNvSpPr txBox="1">
            <a:spLocks noChangeArrowheads="1"/>
          </p:cNvSpPr>
          <p:nvPr/>
        </p:nvSpPr>
        <p:spPr bwMode="auto">
          <a:xfrm>
            <a:off x="9490076" y="4333875"/>
            <a:ext cx="739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/>
              <a:t>1 µm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58378" name="Text Box 14"/>
          <p:cNvSpPr txBox="1">
            <a:spLocks noChangeArrowheads="1"/>
          </p:cNvSpPr>
          <p:nvPr/>
        </p:nvSpPr>
        <p:spPr bwMode="auto">
          <a:xfrm>
            <a:off x="1725614" y="596900"/>
            <a:ext cx="739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/>
              <a:t>1 µm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58379" name="Text Box 15"/>
          <p:cNvSpPr txBox="1">
            <a:spLocks noChangeArrowheads="1"/>
          </p:cNvSpPr>
          <p:nvPr/>
        </p:nvSpPr>
        <p:spPr bwMode="auto">
          <a:xfrm>
            <a:off x="1817689" y="4645025"/>
            <a:ext cx="7397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/>
              <a:t>0.25 µm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58380" name="Text Box 16"/>
          <p:cNvSpPr txBox="1">
            <a:spLocks noChangeArrowheads="1"/>
          </p:cNvSpPr>
          <p:nvPr/>
        </p:nvSpPr>
        <p:spPr bwMode="auto">
          <a:xfrm>
            <a:off x="4410075" y="4278314"/>
            <a:ext cx="10112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Ribosome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1" name="Text Box 17"/>
          <p:cNvSpPr txBox="1">
            <a:spLocks noChangeArrowheads="1"/>
          </p:cNvSpPr>
          <p:nvPr/>
        </p:nvSpPr>
        <p:spPr bwMode="auto">
          <a:xfrm>
            <a:off x="5497514" y="3054350"/>
            <a:ext cx="10112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Pore complex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2" name="Text Box 18"/>
          <p:cNvSpPr txBox="1">
            <a:spLocks noChangeArrowheads="1"/>
          </p:cNvSpPr>
          <p:nvPr/>
        </p:nvSpPr>
        <p:spPr bwMode="auto">
          <a:xfrm>
            <a:off x="4543426" y="2343151"/>
            <a:ext cx="1317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Nuclear pore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3" name="Text Box 19"/>
          <p:cNvSpPr txBox="1">
            <a:spLocks noChangeArrowheads="1"/>
          </p:cNvSpPr>
          <p:nvPr/>
        </p:nvSpPr>
        <p:spPr bwMode="auto">
          <a:xfrm>
            <a:off x="4543425" y="1685926"/>
            <a:ext cx="1631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Outer membrane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4" name="Text Box 20"/>
          <p:cNvSpPr txBox="1">
            <a:spLocks noChangeArrowheads="1"/>
          </p:cNvSpPr>
          <p:nvPr/>
        </p:nvSpPr>
        <p:spPr bwMode="auto">
          <a:xfrm>
            <a:off x="4543425" y="1476376"/>
            <a:ext cx="1631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Inner membrane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4543425" y="1257301"/>
            <a:ext cx="17272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Nuclear envelope: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5575300" y="892176"/>
            <a:ext cx="10112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Chromatin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7" name="Text Box 23"/>
          <p:cNvSpPr txBox="1">
            <a:spLocks noChangeArrowheads="1"/>
          </p:cNvSpPr>
          <p:nvPr/>
        </p:nvSpPr>
        <p:spPr bwMode="auto">
          <a:xfrm>
            <a:off x="1885950" y="3973513"/>
            <a:ext cx="16779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Surface of</a:t>
            </a:r>
          </a:p>
          <a:p>
            <a:pPr>
              <a:lnSpc>
                <a:spcPct val="90000"/>
              </a:lnSpc>
            </a:pPr>
            <a:r>
              <a:rPr kumimoji="0" lang="en-US" altLang="en-US" sz="1500" b="1"/>
              <a:t>nuclear envelope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8" name="Text Box 24"/>
          <p:cNvSpPr txBox="1">
            <a:spLocks noChangeArrowheads="1"/>
          </p:cNvSpPr>
          <p:nvPr/>
        </p:nvSpPr>
        <p:spPr bwMode="auto">
          <a:xfrm>
            <a:off x="1866900" y="6280151"/>
            <a:ext cx="22034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500" b="1"/>
              <a:t>Pore complexes (TEM)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58389" name="Line 25"/>
          <p:cNvSpPr>
            <a:spLocks noChangeShapeType="1"/>
          </p:cNvSpPr>
          <p:nvPr/>
        </p:nvSpPr>
        <p:spPr bwMode="auto">
          <a:xfrm>
            <a:off x="1879601" y="793750"/>
            <a:ext cx="422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Line 26"/>
          <p:cNvSpPr>
            <a:spLocks noChangeShapeType="1"/>
          </p:cNvSpPr>
          <p:nvPr/>
        </p:nvSpPr>
        <p:spPr bwMode="auto">
          <a:xfrm>
            <a:off x="1879600" y="75247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27"/>
          <p:cNvSpPr>
            <a:spLocks noChangeShapeType="1"/>
          </p:cNvSpPr>
          <p:nvPr/>
        </p:nvSpPr>
        <p:spPr bwMode="auto">
          <a:xfrm>
            <a:off x="2301875" y="75247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Line 28"/>
          <p:cNvSpPr>
            <a:spLocks noChangeShapeType="1"/>
          </p:cNvSpPr>
          <p:nvPr/>
        </p:nvSpPr>
        <p:spPr bwMode="auto">
          <a:xfrm>
            <a:off x="1870075" y="4838700"/>
            <a:ext cx="615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Line 29"/>
          <p:cNvSpPr>
            <a:spLocks noChangeShapeType="1"/>
          </p:cNvSpPr>
          <p:nvPr/>
        </p:nvSpPr>
        <p:spPr bwMode="auto">
          <a:xfrm>
            <a:off x="1870075" y="47974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Line 30"/>
          <p:cNvSpPr>
            <a:spLocks noChangeShapeType="1"/>
          </p:cNvSpPr>
          <p:nvPr/>
        </p:nvSpPr>
        <p:spPr bwMode="auto">
          <a:xfrm>
            <a:off x="2489200" y="47974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Line 31"/>
          <p:cNvSpPr>
            <a:spLocks noChangeShapeType="1"/>
          </p:cNvSpPr>
          <p:nvPr/>
        </p:nvSpPr>
        <p:spPr bwMode="auto">
          <a:xfrm>
            <a:off x="9447214" y="4533900"/>
            <a:ext cx="873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Line 32"/>
          <p:cNvSpPr>
            <a:spLocks noChangeShapeType="1"/>
          </p:cNvSpPr>
          <p:nvPr/>
        </p:nvSpPr>
        <p:spPr bwMode="auto">
          <a:xfrm>
            <a:off x="9447213" y="44926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Line 33"/>
          <p:cNvSpPr>
            <a:spLocks noChangeShapeType="1"/>
          </p:cNvSpPr>
          <p:nvPr/>
        </p:nvSpPr>
        <p:spPr bwMode="auto">
          <a:xfrm>
            <a:off x="10323513" y="44926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AutoShape 34"/>
          <p:cNvSpPr>
            <a:spLocks/>
          </p:cNvSpPr>
          <p:nvPr/>
        </p:nvSpPr>
        <p:spPr bwMode="auto">
          <a:xfrm rot="-5400000">
            <a:off x="6334125" y="3495675"/>
            <a:ext cx="101600" cy="565150"/>
          </a:xfrm>
          <a:prstGeom prst="rightBrace">
            <a:avLst>
              <a:gd name="adj1" fmla="val 463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8399" name="Line 35"/>
          <p:cNvSpPr>
            <a:spLocks noChangeShapeType="1"/>
          </p:cNvSpPr>
          <p:nvPr/>
        </p:nvSpPr>
        <p:spPr bwMode="auto">
          <a:xfrm>
            <a:off x="5372100" y="4406900"/>
            <a:ext cx="768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Line 36"/>
          <p:cNvSpPr>
            <a:spLocks noChangeShapeType="1"/>
          </p:cNvSpPr>
          <p:nvPr/>
        </p:nvSpPr>
        <p:spPr bwMode="auto">
          <a:xfrm>
            <a:off x="6124576" y="3451226"/>
            <a:ext cx="257175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Line 37"/>
          <p:cNvSpPr>
            <a:spLocks noChangeShapeType="1"/>
          </p:cNvSpPr>
          <p:nvPr/>
        </p:nvSpPr>
        <p:spPr bwMode="auto">
          <a:xfrm>
            <a:off x="8982075" y="3244851"/>
            <a:ext cx="368300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Line 38"/>
          <p:cNvSpPr>
            <a:spLocks noChangeShapeType="1"/>
          </p:cNvSpPr>
          <p:nvPr/>
        </p:nvSpPr>
        <p:spPr bwMode="auto">
          <a:xfrm flipV="1">
            <a:off x="8788400" y="485775"/>
            <a:ext cx="5969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Line 39"/>
          <p:cNvSpPr>
            <a:spLocks noChangeShapeType="1"/>
          </p:cNvSpPr>
          <p:nvPr/>
        </p:nvSpPr>
        <p:spPr bwMode="auto">
          <a:xfrm flipH="1" flipV="1">
            <a:off x="6794500" y="823913"/>
            <a:ext cx="5969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Line 40"/>
          <p:cNvSpPr>
            <a:spLocks noChangeShapeType="1"/>
          </p:cNvSpPr>
          <p:nvPr/>
        </p:nvSpPr>
        <p:spPr bwMode="auto">
          <a:xfrm flipH="1" flipV="1">
            <a:off x="6335714" y="1095375"/>
            <a:ext cx="581025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Line 41"/>
          <p:cNvSpPr>
            <a:spLocks noChangeShapeType="1"/>
          </p:cNvSpPr>
          <p:nvPr/>
        </p:nvSpPr>
        <p:spPr bwMode="auto">
          <a:xfrm flipH="1" flipV="1">
            <a:off x="6045200" y="1647825"/>
            <a:ext cx="152400" cy="185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Line 42"/>
          <p:cNvSpPr>
            <a:spLocks noChangeShapeType="1"/>
          </p:cNvSpPr>
          <p:nvPr/>
        </p:nvSpPr>
        <p:spPr bwMode="auto">
          <a:xfrm flipH="1" flipV="1">
            <a:off x="5921375" y="1885950"/>
            <a:ext cx="33020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Line 43"/>
          <p:cNvSpPr>
            <a:spLocks noChangeShapeType="1"/>
          </p:cNvSpPr>
          <p:nvPr/>
        </p:nvSpPr>
        <p:spPr bwMode="auto">
          <a:xfrm flipH="1">
            <a:off x="5756275" y="2251075"/>
            <a:ext cx="7112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Line 44"/>
          <p:cNvSpPr>
            <a:spLocks noChangeShapeType="1"/>
          </p:cNvSpPr>
          <p:nvPr/>
        </p:nvSpPr>
        <p:spPr bwMode="auto">
          <a:xfrm flipH="1">
            <a:off x="3952876" y="2454275"/>
            <a:ext cx="563563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9" name="Line 45"/>
          <p:cNvSpPr>
            <a:spLocks noChangeShapeType="1"/>
          </p:cNvSpPr>
          <p:nvPr/>
        </p:nvSpPr>
        <p:spPr bwMode="auto">
          <a:xfrm flipH="1">
            <a:off x="3825875" y="1847851"/>
            <a:ext cx="706438" cy="61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Line 46"/>
          <p:cNvSpPr>
            <a:spLocks noChangeShapeType="1"/>
          </p:cNvSpPr>
          <p:nvPr/>
        </p:nvSpPr>
        <p:spPr bwMode="auto">
          <a:xfrm flipH="1">
            <a:off x="3613151" y="1570038"/>
            <a:ext cx="887413" cy="766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Rectangle 47"/>
          <p:cNvSpPr>
            <a:spLocks noChangeArrowheads="1"/>
          </p:cNvSpPr>
          <p:nvPr/>
        </p:nvSpPr>
        <p:spPr bwMode="auto">
          <a:xfrm>
            <a:off x="7056438" y="2120900"/>
            <a:ext cx="461962" cy="439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58412" name="Rectangle 48"/>
          <p:cNvSpPr>
            <a:spLocks noChangeArrowheads="1"/>
          </p:cNvSpPr>
          <p:nvPr/>
        </p:nvSpPr>
        <p:spPr bwMode="auto">
          <a:xfrm>
            <a:off x="3328988" y="3413126"/>
            <a:ext cx="468312" cy="155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93800"/>
            <a:ext cx="8534400" cy="2311400"/>
          </a:xfrm>
        </p:spPr>
        <p:txBody>
          <a:bodyPr/>
          <a:lstStyle/>
          <a:p>
            <a:pPr eaLnBrk="1" hangingPunct="1"/>
            <a:r>
              <a:rPr lang="en-US" altLang="en-US" smtClean="0"/>
              <a:t>Pores regulate the entry and exit of molecules from the nucleus</a:t>
            </a:r>
          </a:p>
          <a:p>
            <a:pPr eaLnBrk="1" hangingPunct="1"/>
            <a:r>
              <a:rPr lang="en-US" altLang="en-US" smtClean="0"/>
              <a:t>The shape of the nucleus is maintained by the </a:t>
            </a:r>
            <a:r>
              <a:rPr lang="en-US" altLang="en-US" b="1" smtClean="0"/>
              <a:t>nuclear lamina</a:t>
            </a:r>
            <a:r>
              <a:rPr lang="en-US" altLang="en-US" smtClean="0"/>
              <a:t>,</a:t>
            </a:r>
            <a:r>
              <a:rPr lang="en-US" altLang="en-US" b="1" smtClean="0"/>
              <a:t> </a:t>
            </a:r>
            <a:r>
              <a:rPr lang="en-US" altLang="en-US" smtClean="0"/>
              <a:t>which is composed of protein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2373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06500"/>
            <a:ext cx="8534400" cy="47371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the nucleus, DNA and proteins form genetic material called </a:t>
            </a:r>
            <a:r>
              <a:rPr lang="en-US" altLang="en-US" b="1" smtClean="0"/>
              <a:t>chromatin </a:t>
            </a:r>
          </a:p>
          <a:p>
            <a:pPr eaLnBrk="1" hangingPunct="1"/>
            <a:r>
              <a:rPr lang="en-US" altLang="en-US" smtClean="0"/>
              <a:t>Chromatin condenses to form discrete </a:t>
            </a:r>
            <a:r>
              <a:rPr lang="en-US" altLang="en-US" b="1" smtClean="0"/>
              <a:t>chromosomes</a:t>
            </a:r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nucleolus </a:t>
            </a:r>
            <a:r>
              <a:rPr lang="en-US" altLang="en-US" smtClean="0"/>
              <a:t>is located within the nucleus and is the site of ribosomal RNA (rRNA) synthesis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41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Ribosomes: Protein Factories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92214"/>
            <a:ext cx="8534400" cy="49037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Ribosomes </a:t>
            </a:r>
            <a:r>
              <a:rPr lang="en-US" altLang="en-US" smtClean="0"/>
              <a:t>are particles made of ribosomal RNA and protein</a:t>
            </a:r>
          </a:p>
          <a:p>
            <a:pPr eaLnBrk="1" hangingPunct="1"/>
            <a:r>
              <a:rPr lang="en-US" altLang="en-US" smtClean="0"/>
              <a:t>Ribosomes carry out protein synthesis in two locations:</a:t>
            </a:r>
          </a:p>
          <a:p>
            <a:pPr lvl="1" eaLnBrk="1" hangingPunct="1"/>
            <a:r>
              <a:rPr lang="en-US" altLang="en-US" smtClean="0"/>
              <a:t>In the cytosol (free ribosomes)</a:t>
            </a:r>
          </a:p>
          <a:p>
            <a:pPr lvl="1" eaLnBrk="1" hangingPunct="1"/>
            <a:r>
              <a:rPr lang="en-US" altLang="en-US" smtClean="0"/>
              <a:t>On the outside of the endoplasmic reticulum or the nuclear envelope (bound ribosomes)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67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06_11Ribosom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474664"/>
            <a:ext cx="85486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6-11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6467476" y="542926"/>
            <a:ext cx="13001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Cytosol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6467475" y="1077913"/>
            <a:ext cx="400685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Endoplasmic reticulum (ER)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6467476" y="2032001"/>
            <a:ext cx="23336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Free ribosomes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6467475" y="2786063"/>
            <a:ext cx="2605088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Bound ribosomes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9259889" y="3906839"/>
            <a:ext cx="126523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Large subunit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21" name="Text Box 13"/>
          <p:cNvSpPr txBox="1">
            <a:spLocks noChangeArrowheads="1"/>
          </p:cNvSpPr>
          <p:nvPr/>
        </p:nvSpPr>
        <p:spPr bwMode="auto">
          <a:xfrm>
            <a:off x="9259889" y="5040314"/>
            <a:ext cx="126523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Small subunit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6897688" y="5846763"/>
            <a:ext cx="34544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Diagram of a ribosome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23" name="Text Box 15"/>
          <p:cNvSpPr txBox="1">
            <a:spLocks noChangeArrowheads="1"/>
          </p:cNvSpPr>
          <p:nvPr/>
        </p:nvSpPr>
        <p:spPr bwMode="auto">
          <a:xfrm>
            <a:off x="1885951" y="5848351"/>
            <a:ext cx="46005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TEM showing ER and ribosomes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24" name="Text Box 16"/>
          <p:cNvSpPr txBox="1">
            <a:spLocks noChangeArrowheads="1"/>
          </p:cNvSpPr>
          <p:nvPr/>
        </p:nvSpPr>
        <p:spPr bwMode="auto">
          <a:xfrm>
            <a:off x="2905126" y="5291138"/>
            <a:ext cx="102711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2300" b="1"/>
              <a:t>0.5 µm</a:t>
            </a:r>
            <a:endParaRPr kumimoji="0" lang="en-US" altLang="en-US" sz="2300" b="1">
              <a:latin typeface="Times" panose="02020603050405020304" pitchFamily="18" charset="0"/>
            </a:endParaRPr>
          </a:p>
        </p:txBody>
      </p:sp>
      <p:sp>
        <p:nvSpPr>
          <p:cNvPr id="64525" name="Line 17"/>
          <p:cNvSpPr>
            <a:spLocks noChangeShapeType="1"/>
          </p:cNvSpPr>
          <p:nvPr/>
        </p:nvSpPr>
        <p:spPr bwMode="auto">
          <a:xfrm>
            <a:off x="1892300" y="5232400"/>
            <a:ext cx="2992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8"/>
          <p:cNvSpPr>
            <a:spLocks noChangeShapeType="1"/>
          </p:cNvSpPr>
          <p:nvPr/>
        </p:nvSpPr>
        <p:spPr bwMode="auto">
          <a:xfrm>
            <a:off x="1887538" y="5148264"/>
            <a:ext cx="0" cy="173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19"/>
          <p:cNvSpPr>
            <a:spLocks noChangeShapeType="1"/>
          </p:cNvSpPr>
          <p:nvPr/>
        </p:nvSpPr>
        <p:spPr bwMode="auto">
          <a:xfrm>
            <a:off x="4887913" y="5148264"/>
            <a:ext cx="0" cy="173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20"/>
          <p:cNvSpPr>
            <a:spLocks noChangeShapeType="1"/>
          </p:cNvSpPr>
          <p:nvPr/>
        </p:nvSpPr>
        <p:spPr bwMode="auto">
          <a:xfrm>
            <a:off x="5600700" y="668338"/>
            <a:ext cx="820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21"/>
          <p:cNvSpPr>
            <a:spLocks noChangeShapeType="1"/>
          </p:cNvSpPr>
          <p:nvPr/>
        </p:nvSpPr>
        <p:spPr bwMode="auto">
          <a:xfrm>
            <a:off x="5761038" y="1184275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22"/>
          <p:cNvSpPr>
            <a:spLocks noChangeShapeType="1"/>
          </p:cNvSpPr>
          <p:nvPr/>
        </p:nvSpPr>
        <p:spPr bwMode="auto">
          <a:xfrm>
            <a:off x="5902325" y="1177925"/>
            <a:ext cx="0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23"/>
          <p:cNvSpPr>
            <a:spLocks noChangeShapeType="1"/>
          </p:cNvSpPr>
          <p:nvPr/>
        </p:nvSpPr>
        <p:spPr bwMode="auto">
          <a:xfrm>
            <a:off x="5761038" y="1328738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24"/>
          <p:cNvSpPr>
            <a:spLocks noChangeShapeType="1"/>
          </p:cNvSpPr>
          <p:nvPr/>
        </p:nvSpPr>
        <p:spPr bwMode="auto">
          <a:xfrm>
            <a:off x="5902326" y="1252538"/>
            <a:ext cx="519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5"/>
          <p:cNvSpPr>
            <a:spLocks noChangeShapeType="1"/>
          </p:cNvSpPr>
          <p:nvPr/>
        </p:nvSpPr>
        <p:spPr bwMode="auto">
          <a:xfrm>
            <a:off x="5145089" y="1831975"/>
            <a:ext cx="1273175" cy="350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6"/>
          <p:cNvSpPr>
            <a:spLocks noChangeShapeType="1"/>
          </p:cNvSpPr>
          <p:nvPr/>
        </p:nvSpPr>
        <p:spPr bwMode="auto">
          <a:xfrm flipH="1" flipV="1">
            <a:off x="4830764" y="2036763"/>
            <a:ext cx="15906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27"/>
          <p:cNvSpPr>
            <a:spLocks noChangeShapeType="1"/>
          </p:cNvSpPr>
          <p:nvPr/>
        </p:nvSpPr>
        <p:spPr bwMode="auto">
          <a:xfrm flipH="1" flipV="1">
            <a:off x="5254625" y="2620964"/>
            <a:ext cx="1174750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28"/>
          <p:cNvSpPr>
            <a:spLocks noChangeShapeType="1"/>
          </p:cNvSpPr>
          <p:nvPr/>
        </p:nvSpPr>
        <p:spPr bwMode="auto">
          <a:xfrm flipH="1">
            <a:off x="4953000" y="2932113"/>
            <a:ext cx="1474788" cy="717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Line 29"/>
          <p:cNvSpPr>
            <a:spLocks noChangeShapeType="1"/>
          </p:cNvSpPr>
          <p:nvPr/>
        </p:nvSpPr>
        <p:spPr bwMode="auto">
          <a:xfrm flipV="1">
            <a:off x="8736014" y="4110038"/>
            <a:ext cx="496887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Line 30"/>
          <p:cNvSpPr>
            <a:spLocks noChangeShapeType="1"/>
          </p:cNvSpPr>
          <p:nvPr/>
        </p:nvSpPr>
        <p:spPr bwMode="auto">
          <a:xfrm flipV="1">
            <a:off x="8753475" y="5232400"/>
            <a:ext cx="452438" cy="211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76201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Concept 6.4: The endomembrane system regulates protein traffic and performs metabolic functions in the cell</a:t>
            </a:r>
            <a:endParaRPr lang="en-US" altLang="en-US" sz="26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550" y="2558289"/>
            <a:ext cx="7910468" cy="4169536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dirty="0" smtClean="0"/>
              <a:t>Components of the </a:t>
            </a:r>
            <a:r>
              <a:rPr lang="en-US" altLang="en-US" b="1" dirty="0" smtClean="0"/>
              <a:t>endomembrane system</a:t>
            </a:r>
            <a:r>
              <a:rPr lang="en-US" altLang="en-US" dirty="0" smtClean="0"/>
              <a:t>: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smtClean="0"/>
              <a:t>Nuclear envelope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smtClean="0"/>
              <a:t>Endoplasmic reticulum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smtClean="0"/>
              <a:t>Golgi apparatus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smtClean="0"/>
              <a:t>Lysosomes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smtClean="0"/>
              <a:t>Vacuoles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dirty="0" smtClean="0"/>
              <a:t>Plasma membrane</a:t>
            </a:r>
          </a:p>
          <a:p>
            <a:pPr eaLnBrk="1" hangingPunct="1">
              <a:spcBef>
                <a:spcPct val="10000"/>
              </a:spcBef>
              <a:buFont typeface="Times" panose="02020603050405020304" pitchFamily="18" charset="0"/>
              <a:buChar char="•"/>
            </a:pPr>
            <a:r>
              <a:rPr lang="en-US" altLang="en-US" dirty="0" smtClean="0"/>
              <a:t>These components are either continuous or connected via transfer by </a:t>
            </a:r>
            <a:r>
              <a:rPr lang="en-US" altLang="en-US" b="1" dirty="0" smtClean="0"/>
              <a:t>vesicles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860550" y="2454298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0825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5344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Concept 6.1: To study cells, biologists use microscopes and the tools of biochemistry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935" y="2487858"/>
            <a:ext cx="8534400" cy="185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Though usually too small to be seen by the unaided eye, cells can be complex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741488" y="1776211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938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Endoplasmic Reticulum: Biosynthetic Factory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36158"/>
            <a:ext cx="8215648" cy="403660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endoplasmic reticulum (ER)</a:t>
            </a:r>
            <a:r>
              <a:rPr lang="en-US" altLang="en-US" dirty="0" smtClean="0"/>
              <a:t> accounts for more than half of the total membrane in many eukaryotic cells</a:t>
            </a:r>
          </a:p>
          <a:p>
            <a:pPr eaLnBrk="1" hangingPunct="1"/>
            <a:r>
              <a:rPr lang="en-US" altLang="en-US" dirty="0" smtClean="0"/>
              <a:t>The ER membrane is continuous with the nuclear envelope</a:t>
            </a:r>
          </a:p>
          <a:p>
            <a:pPr eaLnBrk="1" hangingPunct="1"/>
            <a:r>
              <a:rPr lang="en-US" altLang="en-US" dirty="0" smtClean="0"/>
              <a:t>There are two distinct regions of ER:</a:t>
            </a:r>
          </a:p>
          <a:p>
            <a:pPr lvl="1" eaLnBrk="1" hangingPunct="1"/>
            <a:r>
              <a:rPr lang="en-US" altLang="en-US" b="1" dirty="0" smtClean="0"/>
              <a:t>Smooth ER</a:t>
            </a:r>
            <a:r>
              <a:rPr lang="en-US" altLang="en-US" dirty="0" smtClean="0"/>
              <a:t>, which lacks ribosomes</a:t>
            </a:r>
          </a:p>
          <a:p>
            <a:pPr lvl="1" eaLnBrk="1" hangingPunct="1"/>
            <a:r>
              <a:rPr lang="en-US" altLang="en-US" b="1" dirty="0" smtClean="0"/>
              <a:t>Rough ER</a:t>
            </a:r>
            <a:r>
              <a:rPr lang="en-US" altLang="en-US" dirty="0" smtClean="0"/>
              <a:t>, with ribosomes studding its surface</a:t>
            </a:r>
          </a:p>
        </p:txBody>
      </p:sp>
      <p:sp>
        <p:nvSpPr>
          <p:cNvPr id="67588" name="Line 6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7"/>
          <p:cNvSpPr>
            <a:spLocks noChangeShapeType="1"/>
          </p:cNvSpPr>
          <p:nvPr/>
        </p:nvSpPr>
        <p:spPr bwMode="auto">
          <a:xfrm>
            <a:off x="1828800" y="1351208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7944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06_12EndoplsmcReticulu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33350"/>
            <a:ext cx="55054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6-12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3867150" y="187326"/>
            <a:ext cx="1397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Smooth ER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37" name="Text Box 9"/>
          <p:cNvSpPr txBox="1">
            <a:spLocks noChangeArrowheads="1"/>
          </p:cNvSpPr>
          <p:nvPr/>
        </p:nvSpPr>
        <p:spPr bwMode="auto">
          <a:xfrm>
            <a:off x="3459163" y="687388"/>
            <a:ext cx="1397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Rough ER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6975475" y="611189"/>
            <a:ext cx="1117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Nuclear envelope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7237413" y="3028951"/>
            <a:ext cx="16684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Transitional ER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6442076" y="3589338"/>
            <a:ext cx="11604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Rough ER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3629025" y="3617913"/>
            <a:ext cx="13525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Smooth ER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2" name="Text Box 14"/>
          <p:cNvSpPr txBox="1">
            <a:spLocks noChangeArrowheads="1"/>
          </p:cNvSpPr>
          <p:nvPr/>
        </p:nvSpPr>
        <p:spPr bwMode="auto">
          <a:xfrm>
            <a:off x="4256089" y="3373438"/>
            <a:ext cx="1895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Transport vesicle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3" name="Text Box 15"/>
          <p:cNvSpPr txBox="1">
            <a:spLocks noChangeArrowheads="1"/>
          </p:cNvSpPr>
          <p:nvPr/>
        </p:nvSpPr>
        <p:spPr bwMode="auto">
          <a:xfrm>
            <a:off x="4113213" y="3119438"/>
            <a:ext cx="12747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Ribosomes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4" name="Text Box 16"/>
          <p:cNvSpPr txBox="1">
            <a:spLocks noChangeArrowheads="1"/>
          </p:cNvSpPr>
          <p:nvPr/>
        </p:nvSpPr>
        <p:spPr bwMode="auto">
          <a:xfrm>
            <a:off x="3394076" y="2917826"/>
            <a:ext cx="12747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Cisternae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5" name="Text Box 17"/>
          <p:cNvSpPr txBox="1">
            <a:spLocks noChangeArrowheads="1"/>
          </p:cNvSpPr>
          <p:nvPr/>
        </p:nvSpPr>
        <p:spPr bwMode="auto">
          <a:xfrm>
            <a:off x="3394076" y="2673351"/>
            <a:ext cx="12747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700" b="1"/>
              <a:t>ER lumen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46" name="Line 18"/>
          <p:cNvSpPr>
            <a:spLocks noChangeShapeType="1"/>
          </p:cNvSpPr>
          <p:nvPr/>
        </p:nvSpPr>
        <p:spPr bwMode="auto">
          <a:xfrm>
            <a:off x="4360864" y="3835401"/>
            <a:ext cx="477837" cy="766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9"/>
          <p:cNvSpPr>
            <a:spLocks noChangeShapeType="1"/>
          </p:cNvSpPr>
          <p:nvPr/>
        </p:nvSpPr>
        <p:spPr bwMode="auto">
          <a:xfrm>
            <a:off x="7035800" y="3814764"/>
            <a:ext cx="185738" cy="65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Line 20"/>
          <p:cNvSpPr>
            <a:spLocks noChangeShapeType="1"/>
          </p:cNvSpPr>
          <p:nvPr/>
        </p:nvSpPr>
        <p:spPr bwMode="auto">
          <a:xfrm>
            <a:off x="7637464" y="3725863"/>
            <a:ext cx="439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21"/>
          <p:cNvSpPr>
            <a:spLocks noChangeShapeType="1"/>
          </p:cNvSpPr>
          <p:nvPr/>
        </p:nvSpPr>
        <p:spPr bwMode="auto">
          <a:xfrm>
            <a:off x="7637463" y="368300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22"/>
          <p:cNvSpPr>
            <a:spLocks noChangeShapeType="1"/>
          </p:cNvSpPr>
          <p:nvPr/>
        </p:nvSpPr>
        <p:spPr bwMode="auto">
          <a:xfrm>
            <a:off x="8077200" y="368300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Text Box 23"/>
          <p:cNvSpPr txBox="1">
            <a:spLocks noChangeArrowheads="1"/>
          </p:cNvSpPr>
          <p:nvPr/>
        </p:nvSpPr>
        <p:spPr bwMode="auto">
          <a:xfrm>
            <a:off x="7597776" y="3519488"/>
            <a:ext cx="550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200" b="1"/>
              <a:t>200 nm</a:t>
            </a:r>
            <a:endParaRPr kumimoji="0" lang="en-US" altLang="en-US" sz="1700" b="1">
              <a:latin typeface="Times" panose="02020603050405020304" pitchFamily="18" charset="0"/>
            </a:endParaRPr>
          </a:p>
        </p:txBody>
      </p:sp>
      <p:sp>
        <p:nvSpPr>
          <p:cNvPr id="69652" name="Line 24"/>
          <p:cNvSpPr>
            <a:spLocks noChangeShapeType="1"/>
          </p:cNvSpPr>
          <p:nvPr/>
        </p:nvSpPr>
        <p:spPr bwMode="auto">
          <a:xfrm>
            <a:off x="6075364" y="3505200"/>
            <a:ext cx="300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5"/>
          <p:cNvSpPr>
            <a:spLocks noChangeShapeType="1"/>
          </p:cNvSpPr>
          <p:nvPr/>
        </p:nvSpPr>
        <p:spPr bwMode="auto">
          <a:xfrm>
            <a:off x="6884989" y="2809876"/>
            <a:ext cx="295275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6"/>
          <p:cNvSpPr>
            <a:spLocks noChangeShapeType="1"/>
          </p:cNvSpPr>
          <p:nvPr/>
        </p:nvSpPr>
        <p:spPr bwMode="auto">
          <a:xfrm flipV="1">
            <a:off x="4416426" y="2654301"/>
            <a:ext cx="676275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7"/>
          <p:cNvSpPr>
            <a:spLocks noChangeShapeType="1"/>
          </p:cNvSpPr>
          <p:nvPr/>
        </p:nvSpPr>
        <p:spPr bwMode="auto">
          <a:xfrm flipV="1">
            <a:off x="4421189" y="2693988"/>
            <a:ext cx="892175" cy="328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8"/>
          <p:cNvSpPr>
            <a:spLocks noChangeShapeType="1"/>
          </p:cNvSpPr>
          <p:nvPr/>
        </p:nvSpPr>
        <p:spPr bwMode="auto">
          <a:xfrm flipV="1">
            <a:off x="4414838" y="2997200"/>
            <a:ext cx="939800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29"/>
          <p:cNvSpPr>
            <a:spLocks noChangeShapeType="1"/>
          </p:cNvSpPr>
          <p:nvPr/>
        </p:nvSpPr>
        <p:spPr bwMode="auto">
          <a:xfrm flipH="1">
            <a:off x="5287964" y="3144839"/>
            <a:ext cx="9683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Line 30"/>
          <p:cNvSpPr>
            <a:spLocks noChangeShapeType="1"/>
          </p:cNvSpPr>
          <p:nvPr/>
        </p:nvSpPr>
        <p:spPr bwMode="auto">
          <a:xfrm flipV="1">
            <a:off x="5283200" y="3065464"/>
            <a:ext cx="312738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Line 31"/>
          <p:cNvSpPr>
            <a:spLocks noChangeShapeType="1"/>
          </p:cNvSpPr>
          <p:nvPr/>
        </p:nvSpPr>
        <p:spPr bwMode="auto">
          <a:xfrm>
            <a:off x="4187825" y="946151"/>
            <a:ext cx="808038" cy="100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Line 32"/>
          <p:cNvSpPr>
            <a:spLocks noChangeShapeType="1"/>
          </p:cNvSpPr>
          <p:nvPr/>
        </p:nvSpPr>
        <p:spPr bwMode="auto">
          <a:xfrm>
            <a:off x="4314826" y="400051"/>
            <a:ext cx="398463" cy="512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1" name="Line 33"/>
          <p:cNvSpPr>
            <a:spLocks noChangeShapeType="1"/>
          </p:cNvSpPr>
          <p:nvPr/>
        </p:nvSpPr>
        <p:spPr bwMode="auto">
          <a:xfrm>
            <a:off x="7264400" y="1071564"/>
            <a:ext cx="0" cy="72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smtClean="0"/>
              <a:t>Functions of Smooth 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87450"/>
            <a:ext cx="8534400" cy="346075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smooth ER</a:t>
            </a:r>
          </a:p>
          <a:p>
            <a:pPr lvl="1" eaLnBrk="1" hangingPunct="1"/>
            <a:r>
              <a:rPr lang="en-US" altLang="en-US" smtClean="0"/>
              <a:t>Synthesizes lipids</a:t>
            </a:r>
          </a:p>
          <a:p>
            <a:pPr lvl="1" eaLnBrk="1" hangingPunct="1"/>
            <a:r>
              <a:rPr lang="en-US" altLang="en-US" smtClean="0"/>
              <a:t>Metabolizes carbohydrates</a:t>
            </a:r>
          </a:p>
          <a:p>
            <a:pPr lvl="1" eaLnBrk="1" hangingPunct="1"/>
            <a:r>
              <a:rPr lang="en-US" altLang="en-US" smtClean="0"/>
              <a:t>Detoxifies poison</a:t>
            </a:r>
          </a:p>
          <a:p>
            <a:pPr lvl="1" eaLnBrk="1" hangingPunct="1"/>
            <a:r>
              <a:rPr lang="en-US" altLang="en-US" smtClean="0"/>
              <a:t>Stores calcium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7878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 smtClean="0"/>
              <a:t>Functions of Rough ER</a:t>
            </a:r>
            <a:endParaRPr lang="en-US" altLang="en-US" i="1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20788"/>
            <a:ext cx="8534400" cy="403701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rough ER</a:t>
            </a:r>
          </a:p>
          <a:p>
            <a:pPr lvl="1" eaLnBrk="1" hangingPunct="1"/>
            <a:r>
              <a:rPr lang="en-US" altLang="en-US" smtClean="0"/>
              <a:t>Has bound ribosomes, which secrete </a:t>
            </a:r>
            <a:r>
              <a:rPr lang="en-US" altLang="en-US" b="1" smtClean="0"/>
              <a:t>glycoproteins</a:t>
            </a:r>
            <a:r>
              <a:rPr lang="en-US" altLang="en-US" smtClean="0"/>
              <a:t> (proteins covalently bonded to carbohydrates)</a:t>
            </a:r>
            <a:endParaRPr lang="en-US" altLang="en-US" b="1" smtClean="0"/>
          </a:p>
          <a:p>
            <a:pPr lvl="1" eaLnBrk="1" hangingPunct="1"/>
            <a:r>
              <a:rPr lang="en-US" altLang="en-US" smtClean="0"/>
              <a:t>Distributes </a:t>
            </a:r>
            <a:r>
              <a:rPr lang="en-US" altLang="en-US" b="1" smtClean="0"/>
              <a:t>transport vesicles,</a:t>
            </a:r>
            <a:r>
              <a:rPr lang="en-US" altLang="en-US" smtClean="0"/>
              <a:t> proteins surrounded by membranes</a:t>
            </a:r>
            <a:endParaRPr lang="en-US" altLang="en-US" b="1" smtClean="0"/>
          </a:p>
          <a:p>
            <a:pPr lvl="1" eaLnBrk="1" hangingPunct="1"/>
            <a:r>
              <a:rPr lang="en-US" altLang="en-US" smtClean="0"/>
              <a:t>Is a membrane factory for the cell</a:t>
            </a:r>
          </a:p>
        </p:txBody>
      </p:sp>
      <p:sp>
        <p:nvSpPr>
          <p:cNvPr id="72708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0567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4438"/>
            <a:ext cx="8534400" cy="5719762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Golgi apparatus </a:t>
            </a:r>
            <a:r>
              <a:rPr lang="en-US" altLang="en-US" smtClean="0"/>
              <a:t>consists of flattened membranous sacs called cisternae</a:t>
            </a:r>
          </a:p>
          <a:p>
            <a:pPr eaLnBrk="1" hangingPunct="1"/>
            <a:r>
              <a:rPr lang="en-US" altLang="en-US" smtClean="0"/>
              <a:t>Functions of the Golgi apparatus:</a:t>
            </a:r>
          </a:p>
          <a:p>
            <a:pPr lvl="1" eaLnBrk="1" hangingPunct="1"/>
            <a:r>
              <a:rPr lang="en-US" altLang="en-US" smtClean="0"/>
              <a:t>Modifies products of the ER</a:t>
            </a:r>
          </a:p>
          <a:p>
            <a:pPr lvl="1" eaLnBrk="1" hangingPunct="1"/>
            <a:r>
              <a:rPr lang="en-US" altLang="en-US" smtClean="0"/>
              <a:t>Manufactures certain macromolecules</a:t>
            </a:r>
          </a:p>
          <a:p>
            <a:pPr lvl="1" eaLnBrk="1" hangingPunct="1"/>
            <a:r>
              <a:rPr lang="en-US" altLang="en-US" smtClean="0"/>
              <a:t>Sorts and packages materials into transport vesicles</a:t>
            </a:r>
          </a:p>
          <a:p>
            <a:pPr lvl="1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lvl="1" algn="ctr"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  <p:sp>
        <p:nvSpPr>
          <p:cNvPr id="73731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75" y="76200"/>
            <a:ext cx="8534400" cy="9144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mtClean="0"/>
              <a:t>The Golgi Apparatus: Shipping and </a:t>
            </a:r>
            <a:br>
              <a:rPr lang="en-US" altLang="en-US" smtClean="0"/>
            </a:br>
            <a:r>
              <a:rPr lang="en-US" altLang="en-US" smtClean="0"/>
              <a:t>Receiving Center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73732" name="Line 13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14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Text Box 15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2659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06_13GolgiApparat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1252539"/>
            <a:ext cx="854233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6-13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1992313" y="1258888"/>
            <a:ext cx="21764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500" b="1" i="1"/>
              <a:t>cis</a:t>
            </a:r>
            <a:r>
              <a:rPr kumimoji="0" lang="en-US" altLang="en-US" sz="1500" b="1"/>
              <a:t> face</a:t>
            </a:r>
          </a:p>
          <a:p>
            <a:r>
              <a:rPr kumimoji="0" lang="en-US" altLang="en-US" sz="1500" b="1"/>
              <a:t>(“receiving” side of Golgi apparatus)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4953001" y="1809750"/>
            <a:ext cx="950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500" b="1"/>
              <a:t>Cisternae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4397376" y="4752975"/>
            <a:ext cx="21764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500" b="1" i="1"/>
              <a:t>trans</a:t>
            </a:r>
            <a:r>
              <a:rPr kumimoji="0" lang="en-US" altLang="en-US" sz="1500" b="1"/>
              <a:t> face</a:t>
            </a:r>
          </a:p>
          <a:p>
            <a:r>
              <a:rPr kumimoji="0" lang="en-US" altLang="en-US" sz="1500" b="1"/>
              <a:t>(“shipping” side of Golgi apparatus)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75783" name="Text Box 11"/>
          <p:cNvSpPr txBox="1">
            <a:spLocks noChangeArrowheads="1"/>
          </p:cNvSpPr>
          <p:nvPr/>
        </p:nvSpPr>
        <p:spPr bwMode="auto">
          <a:xfrm>
            <a:off x="8180388" y="5022850"/>
            <a:ext cx="2265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500" b="1"/>
              <a:t>TEM of Golgi apparatus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9686925" y="1452563"/>
            <a:ext cx="67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500" b="1"/>
              <a:t>0.1 µm</a:t>
            </a:r>
            <a:endParaRPr kumimoji="0" lang="en-US" altLang="en-US" sz="1500" b="1">
              <a:latin typeface="Times" panose="02020603050405020304" pitchFamily="18" charset="0"/>
            </a:endParaRPr>
          </a:p>
        </p:txBody>
      </p:sp>
      <p:sp>
        <p:nvSpPr>
          <p:cNvPr id="75785" name="Line 13"/>
          <p:cNvSpPr>
            <a:spLocks noChangeShapeType="1"/>
          </p:cNvSpPr>
          <p:nvPr/>
        </p:nvSpPr>
        <p:spPr bwMode="auto">
          <a:xfrm>
            <a:off x="3217864" y="1935164"/>
            <a:ext cx="180975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4"/>
          <p:cNvSpPr>
            <a:spLocks noChangeShapeType="1"/>
          </p:cNvSpPr>
          <p:nvPr/>
        </p:nvSpPr>
        <p:spPr bwMode="auto">
          <a:xfrm flipH="1" flipV="1">
            <a:off x="4491038" y="3636964"/>
            <a:ext cx="317500" cy="1146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5"/>
          <p:cNvSpPr>
            <a:spLocks noChangeShapeType="1"/>
          </p:cNvSpPr>
          <p:nvPr/>
        </p:nvSpPr>
        <p:spPr bwMode="auto">
          <a:xfrm flipV="1">
            <a:off x="4872038" y="2062164"/>
            <a:ext cx="436562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6"/>
          <p:cNvSpPr>
            <a:spLocks noChangeShapeType="1"/>
          </p:cNvSpPr>
          <p:nvPr/>
        </p:nvSpPr>
        <p:spPr bwMode="auto">
          <a:xfrm flipH="1">
            <a:off x="5110163" y="2062164"/>
            <a:ext cx="203200" cy="40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7"/>
          <p:cNvSpPr>
            <a:spLocks noChangeShapeType="1"/>
          </p:cNvSpPr>
          <p:nvPr/>
        </p:nvSpPr>
        <p:spPr bwMode="auto">
          <a:xfrm>
            <a:off x="9664701" y="1701800"/>
            <a:ext cx="665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8"/>
          <p:cNvSpPr>
            <a:spLocks noChangeShapeType="1"/>
          </p:cNvSpPr>
          <p:nvPr/>
        </p:nvSpPr>
        <p:spPr bwMode="auto">
          <a:xfrm>
            <a:off x="9664700" y="1651000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9"/>
          <p:cNvSpPr>
            <a:spLocks noChangeShapeType="1"/>
          </p:cNvSpPr>
          <p:nvPr/>
        </p:nvSpPr>
        <p:spPr bwMode="auto">
          <a:xfrm>
            <a:off x="10329863" y="1651000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Lysosomes: Digestive Compartments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2851"/>
            <a:ext cx="8534400" cy="2657475"/>
          </a:xfrm>
        </p:spPr>
        <p:txBody>
          <a:bodyPr/>
          <a:lstStyle/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lysosome</a:t>
            </a:r>
            <a:r>
              <a:rPr lang="en-US" altLang="en-US" smtClean="0"/>
              <a:t> is a membranous sac of hydrolytic enzymes that can digest macromolecules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Lysosomal enzymes can hydrolyze proteins, fats, polysaccharides, and nucleic acids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altLang="en-US" smtClean="0"/>
          </a:p>
        </p:txBody>
      </p:sp>
      <p:sp>
        <p:nvSpPr>
          <p:cNvPr id="77828" name="Line 8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9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10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8572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534400" cy="434340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Some types of cell can engulf another cell by </a:t>
            </a:r>
            <a:r>
              <a:rPr lang="en-US" altLang="en-US" b="1" smtClean="0"/>
              <a:t>phagocytosis</a:t>
            </a:r>
            <a:r>
              <a:rPr lang="en-US" altLang="en-US" smtClean="0"/>
              <a:t>; this forms a food vacuole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A lysosome fuses with the food vacuole and digests the molecules</a:t>
            </a:r>
            <a:endParaRPr lang="en-US" altLang="en-US" smtClean="0">
              <a:latin typeface="Times" panose="02020603050405020304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Lysosomes also use enzymes to recycle the cell’s own organelles and macromolecules, a process called autophagy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8851" name="Line 6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Line 7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Text Box 8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5621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06_14-Lysom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1163639"/>
            <a:ext cx="85486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6-14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80900" name="Text Box 8"/>
          <p:cNvSpPr txBox="1">
            <a:spLocks noChangeArrowheads="1"/>
          </p:cNvSpPr>
          <p:nvPr/>
        </p:nvSpPr>
        <p:spPr bwMode="auto">
          <a:xfrm>
            <a:off x="4171950" y="1179513"/>
            <a:ext cx="6032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Nucleus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01" name="Text Box 9"/>
          <p:cNvSpPr txBox="1">
            <a:spLocks noChangeArrowheads="1"/>
          </p:cNvSpPr>
          <p:nvPr/>
        </p:nvSpPr>
        <p:spPr bwMode="auto">
          <a:xfrm>
            <a:off x="5646739" y="1162050"/>
            <a:ext cx="3698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1 µm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02" name="Line 10"/>
          <p:cNvSpPr>
            <a:spLocks noChangeShapeType="1"/>
          </p:cNvSpPr>
          <p:nvPr/>
        </p:nvSpPr>
        <p:spPr bwMode="auto">
          <a:xfrm>
            <a:off x="5634038" y="1363663"/>
            <a:ext cx="373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11"/>
          <p:cNvSpPr>
            <a:spLocks noChangeShapeType="1"/>
          </p:cNvSpPr>
          <p:nvPr/>
        </p:nvSpPr>
        <p:spPr bwMode="auto">
          <a:xfrm>
            <a:off x="5634038" y="1316039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12"/>
          <p:cNvSpPr>
            <a:spLocks noChangeShapeType="1"/>
          </p:cNvSpPr>
          <p:nvPr/>
        </p:nvSpPr>
        <p:spPr bwMode="auto">
          <a:xfrm>
            <a:off x="6010275" y="1316039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13"/>
          <p:cNvSpPr>
            <a:spLocks noChangeShapeType="1"/>
          </p:cNvSpPr>
          <p:nvPr/>
        </p:nvSpPr>
        <p:spPr bwMode="auto">
          <a:xfrm>
            <a:off x="4729164" y="1358900"/>
            <a:ext cx="269875" cy="3000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14"/>
          <p:cNvSpPr>
            <a:spLocks noChangeShapeType="1"/>
          </p:cNvSpPr>
          <p:nvPr/>
        </p:nvSpPr>
        <p:spPr bwMode="auto">
          <a:xfrm>
            <a:off x="4732339" y="1365250"/>
            <a:ext cx="269875" cy="300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15"/>
          <p:cNvSpPr txBox="1">
            <a:spLocks noChangeArrowheads="1"/>
          </p:cNvSpPr>
          <p:nvPr/>
        </p:nvSpPr>
        <p:spPr bwMode="auto">
          <a:xfrm>
            <a:off x="2247901" y="3241675"/>
            <a:ext cx="7778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Lysosome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08" name="Line 16"/>
          <p:cNvSpPr>
            <a:spLocks noChangeShapeType="1"/>
          </p:cNvSpPr>
          <p:nvPr/>
        </p:nvSpPr>
        <p:spPr bwMode="auto">
          <a:xfrm flipV="1">
            <a:off x="2636838" y="2954338"/>
            <a:ext cx="1409700" cy="28416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7"/>
          <p:cNvSpPr>
            <a:spLocks noChangeShapeType="1"/>
          </p:cNvSpPr>
          <p:nvPr/>
        </p:nvSpPr>
        <p:spPr bwMode="auto">
          <a:xfrm flipV="1">
            <a:off x="2624139" y="2954338"/>
            <a:ext cx="1425575" cy="284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Text Box 18"/>
          <p:cNvSpPr txBox="1">
            <a:spLocks noChangeArrowheads="1"/>
          </p:cNvSpPr>
          <p:nvPr/>
        </p:nvSpPr>
        <p:spPr bwMode="auto">
          <a:xfrm>
            <a:off x="3328988" y="3500438"/>
            <a:ext cx="696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Digestive</a:t>
            </a:r>
          </a:p>
          <a:p>
            <a:r>
              <a:rPr kumimoji="0" lang="en-US" altLang="en-US" sz="1200" b="1"/>
              <a:t>enzymes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11" name="Text Box 19"/>
          <p:cNvSpPr txBox="1">
            <a:spLocks noChangeArrowheads="1"/>
          </p:cNvSpPr>
          <p:nvPr/>
        </p:nvSpPr>
        <p:spPr bwMode="auto">
          <a:xfrm>
            <a:off x="1866901" y="3784600"/>
            <a:ext cx="7778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Lysosome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12" name="Text Box 20"/>
          <p:cNvSpPr txBox="1">
            <a:spLocks noChangeArrowheads="1"/>
          </p:cNvSpPr>
          <p:nvPr/>
        </p:nvSpPr>
        <p:spPr bwMode="auto">
          <a:xfrm>
            <a:off x="2116139" y="4117975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Plasma</a:t>
            </a:r>
          </a:p>
          <a:p>
            <a:r>
              <a:rPr kumimoji="0" lang="en-US" altLang="en-US" sz="1200" b="1"/>
              <a:t>membrane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13" name="Line 21"/>
          <p:cNvSpPr>
            <a:spLocks noChangeShapeType="1"/>
          </p:cNvSpPr>
          <p:nvPr/>
        </p:nvSpPr>
        <p:spPr bwMode="auto">
          <a:xfrm flipV="1">
            <a:off x="3006725" y="3589338"/>
            <a:ext cx="287338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22"/>
          <p:cNvSpPr>
            <a:spLocks noChangeShapeType="1"/>
          </p:cNvSpPr>
          <p:nvPr/>
        </p:nvSpPr>
        <p:spPr bwMode="auto">
          <a:xfrm flipV="1">
            <a:off x="2979738" y="3581401"/>
            <a:ext cx="323850" cy="246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23"/>
          <p:cNvSpPr>
            <a:spLocks noChangeShapeType="1"/>
          </p:cNvSpPr>
          <p:nvPr/>
        </p:nvSpPr>
        <p:spPr bwMode="auto">
          <a:xfrm flipV="1">
            <a:off x="2181225" y="4481514"/>
            <a:ext cx="198438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Text Box 24"/>
          <p:cNvSpPr txBox="1">
            <a:spLocks noChangeArrowheads="1"/>
          </p:cNvSpPr>
          <p:nvPr/>
        </p:nvSpPr>
        <p:spPr bwMode="auto">
          <a:xfrm>
            <a:off x="3116263" y="4746625"/>
            <a:ext cx="9890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Food vacuole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17" name="Text Box 25"/>
          <p:cNvSpPr txBox="1">
            <a:spLocks noChangeArrowheads="1"/>
          </p:cNvSpPr>
          <p:nvPr/>
        </p:nvSpPr>
        <p:spPr bwMode="auto">
          <a:xfrm>
            <a:off x="1865314" y="5329238"/>
            <a:ext cx="1273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(a) Phagocytosis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18" name="Text Box 26"/>
          <p:cNvSpPr txBox="1">
            <a:spLocks noChangeArrowheads="1"/>
          </p:cNvSpPr>
          <p:nvPr/>
        </p:nvSpPr>
        <p:spPr bwMode="auto">
          <a:xfrm>
            <a:off x="5273675" y="4424363"/>
            <a:ext cx="7048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Digestion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19" name="Text Box 27"/>
          <p:cNvSpPr txBox="1">
            <a:spLocks noChangeArrowheads="1"/>
          </p:cNvSpPr>
          <p:nvPr/>
        </p:nvSpPr>
        <p:spPr bwMode="auto">
          <a:xfrm>
            <a:off x="6180138" y="5334000"/>
            <a:ext cx="106521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(b) Autophagy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20" name="Text Box 28"/>
          <p:cNvSpPr txBox="1">
            <a:spLocks noChangeArrowheads="1"/>
          </p:cNvSpPr>
          <p:nvPr/>
        </p:nvSpPr>
        <p:spPr bwMode="auto">
          <a:xfrm>
            <a:off x="6188075" y="4148138"/>
            <a:ext cx="8953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Peroxisome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21" name="Text Box 29"/>
          <p:cNvSpPr txBox="1">
            <a:spLocks noChangeArrowheads="1"/>
          </p:cNvSpPr>
          <p:nvPr/>
        </p:nvSpPr>
        <p:spPr bwMode="auto">
          <a:xfrm>
            <a:off x="7242175" y="4949825"/>
            <a:ext cx="5651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Vesicle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22" name="Text Box 30"/>
          <p:cNvSpPr txBox="1">
            <a:spLocks noChangeArrowheads="1"/>
          </p:cNvSpPr>
          <p:nvPr/>
        </p:nvSpPr>
        <p:spPr bwMode="auto">
          <a:xfrm>
            <a:off x="7267576" y="3762375"/>
            <a:ext cx="77152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Lysosome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23" name="Text Box 31"/>
          <p:cNvSpPr txBox="1">
            <a:spLocks noChangeArrowheads="1"/>
          </p:cNvSpPr>
          <p:nvPr/>
        </p:nvSpPr>
        <p:spPr bwMode="auto">
          <a:xfrm>
            <a:off x="7854951" y="4829175"/>
            <a:ext cx="1146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Mitochondrion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24" name="Line 32"/>
          <p:cNvSpPr>
            <a:spLocks noChangeShapeType="1"/>
          </p:cNvSpPr>
          <p:nvPr/>
        </p:nvSpPr>
        <p:spPr bwMode="auto">
          <a:xfrm>
            <a:off x="6624638" y="4318000"/>
            <a:ext cx="3175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5" name="Line 33"/>
          <p:cNvSpPr>
            <a:spLocks noChangeShapeType="1"/>
          </p:cNvSpPr>
          <p:nvPr/>
        </p:nvSpPr>
        <p:spPr bwMode="auto">
          <a:xfrm>
            <a:off x="7497763" y="4757738"/>
            <a:ext cx="0" cy="220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6" name="Line 34"/>
          <p:cNvSpPr>
            <a:spLocks noChangeShapeType="1"/>
          </p:cNvSpPr>
          <p:nvPr/>
        </p:nvSpPr>
        <p:spPr bwMode="auto">
          <a:xfrm>
            <a:off x="7561264" y="4551364"/>
            <a:ext cx="269875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7" name="Text Box 35"/>
          <p:cNvSpPr txBox="1">
            <a:spLocks noChangeArrowheads="1"/>
          </p:cNvSpPr>
          <p:nvPr/>
        </p:nvSpPr>
        <p:spPr bwMode="auto">
          <a:xfrm>
            <a:off x="6318250" y="2873375"/>
            <a:ext cx="895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Peroxisome</a:t>
            </a:r>
          </a:p>
          <a:p>
            <a:r>
              <a:rPr kumimoji="0" lang="en-US" altLang="en-US" sz="1200" b="1"/>
              <a:t>fragment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28" name="Line 36"/>
          <p:cNvSpPr>
            <a:spLocks noChangeShapeType="1"/>
          </p:cNvSpPr>
          <p:nvPr/>
        </p:nvSpPr>
        <p:spPr bwMode="auto">
          <a:xfrm flipV="1">
            <a:off x="7256463" y="2976564"/>
            <a:ext cx="130810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9" name="Line 37"/>
          <p:cNvSpPr>
            <a:spLocks noChangeShapeType="1"/>
          </p:cNvSpPr>
          <p:nvPr/>
        </p:nvSpPr>
        <p:spPr bwMode="auto">
          <a:xfrm flipV="1">
            <a:off x="7226301" y="2978151"/>
            <a:ext cx="1338263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Text Box 38"/>
          <p:cNvSpPr txBox="1">
            <a:spLocks noChangeArrowheads="1"/>
          </p:cNvSpPr>
          <p:nvPr/>
        </p:nvSpPr>
        <p:spPr bwMode="auto">
          <a:xfrm>
            <a:off x="6324601" y="2366963"/>
            <a:ext cx="1076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Mitochondrion</a:t>
            </a:r>
          </a:p>
          <a:p>
            <a:r>
              <a:rPr kumimoji="0" lang="en-US" altLang="en-US" sz="1200" b="1"/>
              <a:t>fragment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31" name="Line 39"/>
          <p:cNvSpPr>
            <a:spLocks noChangeShapeType="1"/>
          </p:cNvSpPr>
          <p:nvPr/>
        </p:nvSpPr>
        <p:spPr bwMode="auto">
          <a:xfrm>
            <a:off x="7431088" y="2468563"/>
            <a:ext cx="1905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2" name="Line 40"/>
          <p:cNvSpPr>
            <a:spLocks noChangeShapeType="1"/>
          </p:cNvSpPr>
          <p:nvPr/>
        </p:nvSpPr>
        <p:spPr bwMode="auto">
          <a:xfrm>
            <a:off x="7429500" y="2468563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3" name="Text Box 41"/>
          <p:cNvSpPr txBox="1">
            <a:spLocks noChangeArrowheads="1"/>
          </p:cNvSpPr>
          <p:nvPr/>
        </p:nvSpPr>
        <p:spPr bwMode="auto">
          <a:xfrm>
            <a:off x="7135813" y="1227138"/>
            <a:ext cx="1797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Vesicle containing</a:t>
            </a:r>
          </a:p>
          <a:p>
            <a:r>
              <a:rPr kumimoji="0" lang="en-US" altLang="en-US" sz="1200" b="1"/>
              <a:t>two damaged organelles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34" name="Line 42"/>
          <p:cNvSpPr>
            <a:spLocks noChangeShapeType="1"/>
          </p:cNvSpPr>
          <p:nvPr/>
        </p:nvSpPr>
        <p:spPr bwMode="auto">
          <a:xfrm>
            <a:off x="8478839" y="1595438"/>
            <a:ext cx="669925" cy="79216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5" name="Line 43"/>
          <p:cNvSpPr>
            <a:spLocks noChangeShapeType="1"/>
          </p:cNvSpPr>
          <p:nvPr/>
        </p:nvSpPr>
        <p:spPr bwMode="auto">
          <a:xfrm>
            <a:off x="8477251" y="1597026"/>
            <a:ext cx="6699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6" name="Text Box 44"/>
          <p:cNvSpPr txBox="1">
            <a:spLocks noChangeArrowheads="1"/>
          </p:cNvSpPr>
          <p:nvPr/>
        </p:nvSpPr>
        <p:spPr bwMode="auto">
          <a:xfrm>
            <a:off x="9659939" y="1300163"/>
            <a:ext cx="3698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1 µm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  <p:sp>
        <p:nvSpPr>
          <p:cNvPr id="80937" name="Line 45"/>
          <p:cNvSpPr>
            <a:spLocks noChangeShapeType="1"/>
          </p:cNvSpPr>
          <p:nvPr/>
        </p:nvSpPr>
        <p:spPr bwMode="auto">
          <a:xfrm>
            <a:off x="9321800" y="1493838"/>
            <a:ext cx="998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Line 46"/>
          <p:cNvSpPr>
            <a:spLocks noChangeShapeType="1"/>
          </p:cNvSpPr>
          <p:nvPr/>
        </p:nvSpPr>
        <p:spPr bwMode="auto">
          <a:xfrm flipH="1">
            <a:off x="9317038" y="1452563"/>
            <a:ext cx="4762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47"/>
          <p:cNvSpPr>
            <a:spLocks noChangeShapeType="1"/>
          </p:cNvSpPr>
          <p:nvPr/>
        </p:nvSpPr>
        <p:spPr bwMode="auto">
          <a:xfrm>
            <a:off x="10320338" y="1462088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Text Box 48"/>
          <p:cNvSpPr txBox="1">
            <a:spLocks noChangeArrowheads="1"/>
          </p:cNvSpPr>
          <p:nvPr/>
        </p:nvSpPr>
        <p:spPr bwMode="auto">
          <a:xfrm>
            <a:off x="9544051" y="4797425"/>
            <a:ext cx="7413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Digestion</a:t>
            </a:r>
            <a:endParaRPr kumimoji="0" lang="en-US" altLang="en-US" sz="1200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5" descr="06_14aLysom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9" y="136525"/>
            <a:ext cx="62198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46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6-14a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82948" name="Text Box 47"/>
          <p:cNvSpPr txBox="1">
            <a:spLocks noChangeArrowheads="1"/>
          </p:cNvSpPr>
          <p:nvPr/>
        </p:nvSpPr>
        <p:spPr bwMode="auto">
          <a:xfrm>
            <a:off x="6438901" y="168275"/>
            <a:ext cx="1133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Nucleus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49" name="Text Box 48"/>
          <p:cNvSpPr txBox="1">
            <a:spLocks noChangeArrowheads="1"/>
          </p:cNvSpPr>
          <p:nvPr/>
        </p:nvSpPr>
        <p:spPr bwMode="auto">
          <a:xfrm>
            <a:off x="8586788" y="134938"/>
            <a:ext cx="582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800" b="1"/>
              <a:t>1 µm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50" name="Line 49"/>
          <p:cNvSpPr>
            <a:spLocks noChangeShapeType="1"/>
          </p:cNvSpPr>
          <p:nvPr/>
        </p:nvSpPr>
        <p:spPr bwMode="auto">
          <a:xfrm>
            <a:off x="7259639" y="415925"/>
            <a:ext cx="415925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50"/>
          <p:cNvSpPr>
            <a:spLocks noChangeShapeType="1"/>
          </p:cNvSpPr>
          <p:nvPr/>
        </p:nvSpPr>
        <p:spPr bwMode="auto">
          <a:xfrm>
            <a:off x="8605839" y="406400"/>
            <a:ext cx="55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51"/>
          <p:cNvSpPr>
            <a:spLocks noChangeShapeType="1"/>
          </p:cNvSpPr>
          <p:nvPr/>
        </p:nvSpPr>
        <p:spPr bwMode="auto">
          <a:xfrm>
            <a:off x="8605838" y="349250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52"/>
          <p:cNvSpPr>
            <a:spLocks noChangeShapeType="1"/>
          </p:cNvSpPr>
          <p:nvPr/>
        </p:nvSpPr>
        <p:spPr bwMode="auto">
          <a:xfrm>
            <a:off x="9159875" y="349250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Text Box 53"/>
          <p:cNvSpPr txBox="1">
            <a:spLocks noChangeArrowheads="1"/>
          </p:cNvSpPr>
          <p:nvPr/>
        </p:nvSpPr>
        <p:spPr bwMode="auto">
          <a:xfrm>
            <a:off x="3594101" y="3198813"/>
            <a:ext cx="1133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Lysosome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55" name="Text Box 54"/>
          <p:cNvSpPr txBox="1">
            <a:spLocks noChangeArrowheads="1"/>
          </p:cNvSpPr>
          <p:nvPr/>
        </p:nvSpPr>
        <p:spPr bwMode="auto">
          <a:xfrm>
            <a:off x="3027364" y="4022725"/>
            <a:ext cx="1133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Lysosome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56" name="Text Box 55"/>
          <p:cNvSpPr txBox="1">
            <a:spLocks noChangeArrowheads="1"/>
          </p:cNvSpPr>
          <p:nvPr/>
        </p:nvSpPr>
        <p:spPr bwMode="auto">
          <a:xfrm>
            <a:off x="5181601" y="3594100"/>
            <a:ext cx="1133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Digestive enzymes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57" name="Text Box 56"/>
          <p:cNvSpPr txBox="1">
            <a:spLocks noChangeArrowheads="1"/>
          </p:cNvSpPr>
          <p:nvPr/>
        </p:nvSpPr>
        <p:spPr bwMode="auto">
          <a:xfrm>
            <a:off x="3397250" y="4514850"/>
            <a:ext cx="1282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Plasma membrane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58" name="Text Box 57"/>
          <p:cNvSpPr txBox="1">
            <a:spLocks noChangeArrowheads="1"/>
          </p:cNvSpPr>
          <p:nvPr/>
        </p:nvSpPr>
        <p:spPr bwMode="auto">
          <a:xfrm>
            <a:off x="4859339" y="5424488"/>
            <a:ext cx="1527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Food vacuole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59" name="Text Box 58"/>
          <p:cNvSpPr txBox="1">
            <a:spLocks noChangeArrowheads="1"/>
          </p:cNvSpPr>
          <p:nvPr/>
        </p:nvSpPr>
        <p:spPr bwMode="auto">
          <a:xfrm>
            <a:off x="8010526" y="4960938"/>
            <a:ext cx="1096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Digestion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60" name="Text Box 59"/>
          <p:cNvSpPr txBox="1">
            <a:spLocks noChangeArrowheads="1"/>
          </p:cNvSpPr>
          <p:nvPr/>
        </p:nvSpPr>
        <p:spPr bwMode="auto">
          <a:xfrm>
            <a:off x="3011488" y="6289675"/>
            <a:ext cx="21828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(a) Phagocytosis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82961" name="Line 60"/>
          <p:cNvSpPr>
            <a:spLocks noChangeShapeType="1"/>
          </p:cNvSpPr>
          <p:nvPr/>
        </p:nvSpPr>
        <p:spPr bwMode="auto">
          <a:xfrm flipV="1">
            <a:off x="4124326" y="2763838"/>
            <a:ext cx="2125663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61"/>
          <p:cNvSpPr>
            <a:spLocks noChangeShapeType="1"/>
          </p:cNvSpPr>
          <p:nvPr/>
        </p:nvSpPr>
        <p:spPr bwMode="auto">
          <a:xfrm flipV="1">
            <a:off x="4733925" y="3697289"/>
            <a:ext cx="414338" cy="23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62"/>
          <p:cNvSpPr>
            <a:spLocks noChangeShapeType="1"/>
          </p:cNvSpPr>
          <p:nvPr/>
        </p:nvSpPr>
        <p:spPr bwMode="auto">
          <a:xfrm flipH="1">
            <a:off x="4673600" y="3698876"/>
            <a:ext cx="476250" cy="352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63"/>
          <p:cNvSpPr>
            <a:spLocks noChangeShapeType="1"/>
          </p:cNvSpPr>
          <p:nvPr/>
        </p:nvSpPr>
        <p:spPr bwMode="auto">
          <a:xfrm flipH="1">
            <a:off x="3495675" y="5022850"/>
            <a:ext cx="29845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Microscopy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2850"/>
            <a:ext cx="8534400" cy="2768600"/>
          </a:xfrm>
        </p:spPr>
        <p:txBody>
          <a:bodyPr/>
          <a:lstStyle/>
          <a:p>
            <a:pPr eaLnBrk="1" hangingPunct="1"/>
            <a:r>
              <a:rPr lang="en-US" altLang="en-US" smtClean="0"/>
              <a:t>Scientists use microscopes to visualize cells too small to see with the naked eye</a:t>
            </a:r>
          </a:p>
          <a:p>
            <a:pPr eaLnBrk="1" hangingPunct="1"/>
            <a:r>
              <a:rPr lang="en-US" altLang="en-US" smtClean="0"/>
              <a:t>In a </a:t>
            </a:r>
            <a:r>
              <a:rPr lang="en-US" altLang="en-US" b="1" smtClean="0"/>
              <a:t>light microscope (LM)</a:t>
            </a:r>
            <a:r>
              <a:rPr lang="en-US" altLang="en-US" smtClean="0"/>
              <a:t>, visible light passes through a specimen and then through glass lenses, which magnify the image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847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06_14bLysom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166689"/>
            <a:ext cx="623093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6-14b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4446588" y="185738"/>
            <a:ext cx="28257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Vesicle containing</a:t>
            </a:r>
          </a:p>
          <a:p>
            <a:pPr>
              <a:lnSpc>
                <a:spcPct val="90000"/>
              </a:lnSpc>
            </a:pPr>
            <a:r>
              <a:rPr kumimoji="0" lang="en-US" altLang="en-US" sz="1800" b="1"/>
              <a:t>two damaged organelles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3230563" y="1862138"/>
            <a:ext cx="176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Mitochondrion fragment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4998" name="Text Box 9"/>
          <p:cNvSpPr txBox="1">
            <a:spLocks noChangeArrowheads="1"/>
          </p:cNvSpPr>
          <p:nvPr/>
        </p:nvSpPr>
        <p:spPr bwMode="auto">
          <a:xfrm>
            <a:off x="3230563" y="2624138"/>
            <a:ext cx="176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Peroxisome fragment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3059114" y="4491038"/>
            <a:ext cx="14239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Peroxisome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4646614" y="3922713"/>
            <a:ext cx="1266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Lysosome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1" name="Text Box 12"/>
          <p:cNvSpPr txBox="1">
            <a:spLocks noChangeArrowheads="1"/>
          </p:cNvSpPr>
          <p:nvPr/>
        </p:nvSpPr>
        <p:spPr bwMode="auto">
          <a:xfrm>
            <a:off x="8007351" y="5446713"/>
            <a:ext cx="11604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Digestion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2" name="Text Box 13"/>
          <p:cNvSpPr txBox="1">
            <a:spLocks noChangeArrowheads="1"/>
          </p:cNvSpPr>
          <p:nvPr/>
        </p:nvSpPr>
        <p:spPr bwMode="auto">
          <a:xfrm>
            <a:off x="5505451" y="5499100"/>
            <a:ext cx="1641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Mitochondrion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3" name="Text Box 14"/>
          <p:cNvSpPr txBox="1">
            <a:spLocks noChangeArrowheads="1"/>
          </p:cNvSpPr>
          <p:nvPr/>
        </p:nvSpPr>
        <p:spPr bwMode="auto">
          <a:xfrm>
            <a:off x="4610101" y="5683250"/>
            <a:ext cx="8620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Vesicle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4" name="Text Box 15"/>
          <p:cNvSpPr txBox="1">
            <a:spLocks noChangeArrowheads="1"/>
          </p:cNvSpPr>
          <p:nvPr/>
        </p:nvSpPr>
        <p:spPr bwMode="auto">
          <a:xfrm>
            <a:off x="3027364" y="6243638"/>
            <a:ext cx="1641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(b) Autophagy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5" name="Text Box 16"/>
          <p:cNvSpPr txBox="1">
            <a:spLocks noChangeArrowheads="1"/>
          </p:cNvSpPr>
          <p:nvPr/>
        </p:nvSpPr>
        <p:spPr bwMode="auto">
          <a:xfrm>
            <a:off x="8001001" y="287338"/>
            <a:ext cx="8620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800" b="1"/>
              <a:t>1 µm</a:t>
            </a:r>
            <a:endParaRPr kumimoji="0" lang="en-US" altLang="en-US" sz="1300" b="1">
              <a:latin typeface="Times" panose="02020603050405020304" pitchFamily="18" charset="0"/>
            </a:endParaRPr>
          </a:p>
        </p:txBody>
      </p:sp>
      <p:sp>
        <p:nvSpPr>
          <p:cNvPr id="85006" name="Line 17"/>
          <p:cNvSpPr>
            <a:spLocks noChangeShapeType="1"/>
          </p:cNvSpPr>
          <p:nvPr/>
        </p:nvSpPr>
        <p:spPr bwMode="auto">
          <a:xfrm>
            <a:off x="7678739" y="554038"/>
            <a:ext cx="1481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8"/>
          <p:cNvSpPr>
            <a:spLocks noChangeShapeType="1"/>
          </p:cNvSpPr>
          <p:nvPr/>
        </p:nvSpPr>
        <p:spPr bwMode="auto">
          <a:xfrm>
            <a:off x="7678738" y="498476"/>
            <a:ext cx="0" cy="119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9"/>
          <p:cNvSpPr>
            <a:spLocks noChangeShapeType="1"/>
          </p:cNvSpPr>
          <p:nvPr/>
        </p:nvSpPr>
        <p:spPr bwMode="auto">
          <a:xfrm>
            <a:off x="9161463" y="498476"/>
            <a:ext cx="0" cy="119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20"/>
          <p:cNvSpPr>
            <a:spLocks noChangeShapeType="1"/>
          </p:cNvSpPr>
          <p:nvPr/>
        </p:nvSpPr>
        <p:spPr bwMode="auto">
          <a:xfrm>
            <a:off x="6434138" y="701676"/>
            <a:ext cx="989012" cy="1173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1"/>
          <p:cNvSpPr>
            <a:spLocks noChangeShapeType="1"/>
          </p:cNvSpPr>
          <p:nvPr/>
        </p:nvSpPr>
        <p:spPr bwMode="auto">
          <a:xfrm>
            <a:off x="4902201" y="1993900"/>
            <a:ext cx="2786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22"/>
          <p:cNvSpPr>
            <a:spLocks noChangeShapeType="1"/>
          </p:cNvSpPr>
          <p:nvPr/>
        </p:nvSpPr>
        <p:spPr bwMode="auto">
          <a:xfrm>
            <a:off x="4589464" y="2751138"/>
            <a:ext cx="1976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23"/>
          <p:cNvSpPr>
            <a:spLocks noChangeShapeType="1"/>
          </p:cNvSpPr>
          <p:nvPr/>
        </p:nvSpPr>
        <p:spPr bwMode="auto">
          <a:xfrm>
            <a:off x="3703639" y="4741864"/>
            <a:ext cx="46672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Line 24"/>
          <p:cNvSpPr>
            <a:spLocks noChangeShapeType="1"/>
          </p:cNvSpPr>
          <p:nvPr/>
        </p:nvSpPr>
        <p:spPr bwMode="auto">
          <a:xfrm flipV="1">
            <a:off x="4986338" y="5389563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Line 25"/>
          <p:cNvSpPr>
            <a:spLocks noChangeShapeType="1"/>
          </p:cNvSpPr>
          <p:nvPr/>
        </p:nvSpPr>
        <p:spPr bwMode="auto">
          <a:xfrm>
            <a:off x="5087938" y="5089526"/>
            <a:ext cx="398462" cy="531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Vacuoles: Diverse Maintenance Compartments</a:t>
            </a:r>
            <a:endParaRPr lang="en-US" altLang="en-US" b="0" smtClean="0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2219325"/>
            <a:ext cx="8534400" cy="106045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dirty="0" smtClean="0"/>
              <a:t>A plant cell or fungal cell may have one or several vacuoles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391433" y="6180761"/>
            <a:ext cx="1860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7045" name="Line 6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1752600" y="1376966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2278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00150"/>
            <a:ext cx="8534400" cy="352425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Food vacuoles </a:t>
            </a:r>
            <a:r>
              <a:rPr lang="en-US" altLang="en-US" smtClean="0"/>
              <a:t>are formed by phagocytosis</a:t>
            </a:r>
          </a:p>
          <a:p>
            <a:pPr eaLnBrk="1" hangingPunct="1"/>
            <a:r>
              <a:rPr lang="en-US" altLang="en-US" b="1" smtClean="0"/>
              <a:t>Contractile vacuoles</a:t>
            </a:r>
            <a:r>
              <a:rPr lang="en-US" altLang="en-US" smtClean="0"/>
              <a:t>, found in many freshwater protists, pump excess water out of cells</a:t>
            </a:r>
          </a:p>
          <a:p>
            <a:pPr eaLnBrk="1" hangingPunct="1"/>
            <a:r>
              <a:rPr lang="en-US" altLang="en-US" b="1" smtClean="0"/>
              <a:t>Central vacuoles</a:t>
            </a:r>
            <a:r>
              <a:rPr lang="en-US" altLang="en-US" smtClean="0"/>
              <a:t>, found in many mature plant cells, hold organic compounds and water</a:t>
            </a:r>
          </a:p>
        </p:txBody>
      </p:sp>
      <p:sp>
        <p:nvSpPr>
          <p:cNvPr id="88067" name="Line 8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Line 9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10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635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06_15PlantCellVacuo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3350"/>
            <a:ext cx="70485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6-15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5680076" y="1371600"/>
            <a:ext cx="1781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Central vacuole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17" name="Text Box 9"/>
          <p:cNvSpPr txBox="1">
            <a:spLocks noChangeArrowheads="1"/>
          </p:cNvSpPr>
          <p:nvPr/>
        </p:nvSpPr>
        <p:spPr bwMode="auto">
          <a:xfrm>
            <a:off x="7392989" y="2484438"/>
            <a:ext cx="993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Cytosol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7586664" y="4283075"/>
            <a:ext cx="993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Central vacuole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19" name="Text Box 11"/>
          <p:cNvSpPr txBox="1">
            <a:spLocks noChangeArrowheads="1"/>
          </p:cNvSpPr>
          <p:nvPr/>
        </p:nvSpPr>
        <p:spPr bwMode="auto">
          <a:xfrm>
            <a:off x="4391026" y="4289425"/>
            <a:ext cx="993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Nucleus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20" name="Text Box 12"/>
          <p:cNvSpPr txBox="1">
            <a:spLocks noChangeArrowheads="1"/>
          </p:cNvSpPr>
          <p:nvPr/>
        </p:nvSpPr>
        <p:spPr bwMode="auto">
          <a:xfrm>
            <a:off x="4391026" y="5191125"/>
            <a:ext cx="993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Cell wall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21" name="Text Box 13"/>
          <p:cNvSpPr txBox="1">
            <a:spLocks noChangeArrowheads="1"/>
          </p:cNvSpPr>
          <p:nvPr/>
        </p:nvSpPr>
        <p:spPr bwMode="auto">
          <a:xfrm>
            <a:off x="4425951" y="5748338"/>
            <a:ext cx="1344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Chloroplast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22" name="Text Box 14"/>
          <p:cNvSpPr txBox="1">
            <a:spLocks noChangeArrowheads="1"/>
          </p:cNvSpPr>
          <p:nvPr/>
        </p:nvSpPr>
        <p:spPr bwMode="auto">
          <a:xfrm>
            <a:off x="8480426" y="6294438"/>
            <a:ext cx="993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800" b="1"/>
              <a:t>5 µm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0123" name="Line 15"/>
          <p:cNvSpPr>
            <a:spLocks noChangeShapeType="1"/>
          </p:cNvSpPr>
          <p:nvPr/>
        </p:nvSpPr>
        <p:spPr bwMode="auto">
          <a:xfrm flipV="1">
            <a:off x="4711700" y="1512888"/>
            <a:ext cx="88265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6"/>
          <p:cNvSpPr>
            <a:spLocks noChangeShapeType="1"/>
          </p:cNvSpPr>
          <p:nvPr/>
        </p:nvSpPr>
        <p:spPr bwMode="auto">
          <a:xfrm flipV="1">
            <a:off x="5730875" y="5668963"/>
            <a:ext cx="7239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7"/>
          <p:cNvSpPr>
            <a:spLocks noChangeShapeType="1"/>
          </p:cNvSpPr>
          <p:nvPr/>
        </p:nvSpPr>
        <p:spPr bwMode="auto">
          <a:xfrm>
            <a:off x="5302250" y="4413250"/>
            <a:ext cx="128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Line 18"/>
          <p:cNvSpPr>
            <a:spLocks noChangeShapeType="1"/>
          </p:cNvSpPr>
          <p:nvPr/>
        </p:nvSpPr>
        <p:spPr bwMode="auto">
          <a:xfrm>
            <a:off x="5340350" y="53213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Line 19"/>
          <p:cNvSpPr>
            <a:spLocks noChangeShapeType="1"/>
          </p:cNvSpPr>
          <p:nvPr/>
        </p:nvSpPr>
        <p:spPr bwMode="auto">
          <a:xfrm rot="-5400000">
            <a:off x="7639050" y="2933700"/>
            <a:ext cx="36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Line 20"/>
          <p:cNvSpPr>
            <a:spLocks noChangeShapeType="1"/>
          </p:cNvSpPr>
          <p:nvPr/>
        </p:nvSpPr>
        <p:spPr bwMode="auto">
          <a:xfrm>
            <a:off x="8420100" y="6280150"/>
            <a:ext cx="1111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21"/>
          <p:cNvSpPr>
            <a:spLocks noChangeShapeType="1"/>
          </p:cNvSpPr>
          <p:nvPr/>
        </p:nvSpPr>
        <p:spPr bwMode="auto">
          <a:xfrm>
            <a:off x="8420100" y="620395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Line 22"/>
          <p:cNvSpPr>
            <a:spLocks noChangeShapeType="1"/>
          </p:cNvSpPr>
          <p:nvPr/>
        </p:nvSpPr>
        <p:spPr bwMode="auto">
          <a:xfrm>
            <a:off x="9537700" y="6203950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Endomembrane System: </a:t>
            </a:r>
            <a:r>
              <a:rPr lang="en-US" altLang="en-US" i="1" smtClean="0"/>
              <a:t>A Review</a:t>
            </a:r>
            <a:endParaRPr lang="en-US" altLang="en-US" b="0" i="1" smtClean="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87450"/>
            <a:ext cx="8534400" cy="155575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endomembrane system is a complex and dynamic player in the cell’s compartmental organization</a:t>
            </a:r>
          </a:p>
        </p:txBody>
      </p:sp>
      <p:sp>
        <p:nvSpPr>
          <p:cNvPr id="92164" name="Line 8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Line 9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Text Box 10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341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7" descr="06_16EndomembraneSystem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411164"/>
            <a:ext cx="8548687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8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6-16-1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93188" name="Text Box 9"/>
          <p:cNvSpPr txBox="1">
            <a:spLocks noChangeArrowheads="1"/>
          </p:cNvSpPr>
          <p:nvPr/>
        </p:nvSpPr>
        <p:spPr bwMode="auto">
          <a:xfrm>
            <a:off x="1952625" y="2717800"/>
            <a:ext cx="1404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Smooth 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8232776" y="660400"/>
            <a:ext cx="1019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Nucleus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3190" name="Text Box 11"/>
          <p:cNvSpPr txBox="1">
            <a:spLocks noChangeArrowheads="1"/>
          </p:cNvSpPr>
          <p:nvPr/>
        </p:nvSpPr>
        <p:spPr bwMode="auto">
          <a:xfrm>
            <a:off x="8242301" y="1717675"/>
            <a:ext cx="122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Rough 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3191" name="Text Box 12"/>
          <p:cNvSpPr txBox="1">
            <a:spLocks noChangeArrowheads="1"/>
          </p:cNvSpPr>
          <p:nvPr/>
        </p:nvSpPr>
        <p:spPr bwMode="auto">
          <a:xfrm>
            <a:off x="9129714" y="5524500"/>
            <a:ext cx="1228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Plasma membrane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3192" name="Line 13"/>
          <p:cNvSpPr>
            <a:spLocks noChangeShapeType="1"/>
          </p:cNvSpPr>
          <p:nvPr/>
        </p:nvSpPr>
        <p:spPr bwMode="auto">
          <a:xfrm flipV="1">
            <a:off x="2171700" y="1898650"/>
            <a:ext cx="0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14"/>
          <p:cNvSpPr>
            <a:spLocks noChangeShapeType="1"/>
          </p:cNvSpPr>
          <p:nvPr/>
        </p:nvSpPr>
        <p:spPr bwMode="auto">
          <a:xfrm>
            <a:off x="6858000" y="7683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5"/>
          <p:cNvSpPr>
            <a:spLocks noChangeShapeType="1"/>
          </p:cNvSpPr>
          <p:nvPr/>
        </p:nvSpPr>
        <p:spPr bwMode="auto">
          <a:xfrm>
            <a:off x="7772400" y="1593850"/>
            <a:ext cx="43815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8" descr="06_16EndomembraneSystem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411164"/>
            <a:ext cx="8548687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9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6-16-2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95236" name="Text Box 10"/>
          <p:cNvSpPr txBox="1">
            <a:spLocks noChangeArrowheads="1"/>
          </p:cNvSpPr>
          <p:nvPr/>
        </p:nvSpPr>
        <p:spPr bwMode="auto">
          <a:xfrm>
            <a:off x="1952625" y="2717800"/>
            <a:ext cx="1404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Smooth 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5237" name="Text Box 11"/>
          <p:cNvSpPr txBox="1">
            <a:spLocks noChangeArrowheads="1"/>
          </p:cNvSpPr>
          <p:nvPr/>
        </p:nvSpPr>
        <p:spPr bwMode="auto">
          <a:xfrm>
            <a:off x="8232776" y="660400"/>
            <a:ext cx="1019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Nucleus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5238" name="Text Box 12"/>
          <p:cNvSpPr txBox="1">
            <a:spLocks noChangeArrowheads="1"/>
          </p:cNvSpPr>
          <p:nvPr/>
        </p:nvSpPr>
        <p:spPr bwMode="auto">
          <a:xfrm>
            <a:off x="8242301" y="1717675"/>
            <a:ext cx="122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Rough 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5239" name="Text Box 13"/>
          <p:cNvSpPr txBox="1">
            <a:spLocks noChangeArrowheads="1"/>
          </p:cNvSpPr>
          <p:nvPr/>
        </p:nvSpPr>
        <p:spPr bwMode="auto">
          <a:xfrm>
            <a:off x="9129714" y="5524500"/>
            <a:ext cx="1228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Plasma membrane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5240" name="Line 14"/>
          <p:cNvSpPr>
            <a:spLocks noChangeShapeType="1"/>
          </p:cNvSpPr>
          <p:nvPr/>
        </p:nvSpPr>
        <p:spPr bwMode="auto">
          <a:xfrm flipV="1">
            <a:off x="2171700" y="1898650"/>
            <a:ext cx="0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15"/>
          <p:cNvSpPr>
            <a:spLocks noChangeShapeType="1"/>
          </p:cNvSpPr>
          <p:nvPr/>
        </p:nvSpPr>
        <p:spPr bwMode="auto">
          <a:xfrm>
            <a:off x="6858000" y="7683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16"/>
          <p:cNvSpPr>
            <a:spLocks noChangeShapeType="1"/>
          </p:cNvSpPr>
          <p:nvPr/>
        </p:nvSpPr>
        <p:spPr bwMode="auto">
          <a:xfrm>
            <a:off x="7772400" y="1593850"/>
            <a:ext cx="43815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Text Box 17"/>
          <p:cNvSpPr txBox="1">
            <a:spLocks noChangeArrowheads="1"/>
          </p:cNvSpPr>
          <p:nvPr/>
        </p:nvSpPr>
        <p:spPr bwMode="auto">
          <a:xfrm>
            <a:off x="4851401" y="3140075"/>
            <a:ext cx="1089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 i="1"/>
              <a:t>cis</a:t>
            </a:r>
            <a:r>
              <a:rPr kumimoji="0" lang="en-US" altLang="en-US" sz="1800" b="1"/>
              <a:t> Golgi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5244" name="Line 18"/>
          <p:cNvSpPr>
            <a:spLocks noChangeShapeType="1"/>
          </p:cNvSpPr>
          <p:nvPr/>
        </p:nvSpPr>
        <p:spPr bwMode="auto">
          <a:xfrm>
            <a:off x="5834064" y="3255963"/>
            <a:ext cx="401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Text Box 19"/>
          <p:cNvSpPr txBox="1">
            <a:spLocks noChangeArrowheads="1"/>
          </p:cNvSpPr>
          <p:nvPr/>
        </p:nvSpPr>
        <p:spPr bwMode="auto">
          <a:xfrm>
            <a:off x="5246689" y="5883275"/>
            <a:ext cx="1343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 i="1"/>
              <a:t>trans</a:t>
            </a:r>
            <a:r>
              <a:rPr kumimoji="0" lang="en-US" altLang="en-US" sz="1800" b="1"/>
              <a:t> Golgi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5246" name="Line 20"/>
          <p:cNvSpPr>
            <a:spLocks noChangeShapeType="1"/>
          </p:cNvSpPr>
          <p:nvPr/>
        </p:nvSpPr>
        <p:spPr bwMode="auto">
          <a:xfrm flipV="1">
            <a:off x="6321425" y="4921251"/>
            <a:ext cx="412750" cy="981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9" descr="06_16EndomembraneSystem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411164"/>
            <a:ext cx="8548687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10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6-16-3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97284" name="Text Box 11"/>
          <p:cNvSpPr txBox="1">
            <a:spLocks noChangeArrowheads="1"/>
          </p:cNvSpPr>
          <p:nvPr/>
        </p:nvSpPr>
        <p:spPr bwMode="auto">
          <a:xfrm>
            <a:off x="1952625" y="2717800"/>
            <a:ext cx="1404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Smooth 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7285" name="Text Box 12"/>
          <p:cNvSpPr txBox="1">
            <a:spLocks noChangeArrowheads="1"/>
          </p:cNvSpPr>
          <p:nvPr/>
        </p:nvSpPr>
        <p:spPr bwMode="auto">
          <a:xfrm>
            <a:off x="8232776" y="660400"/>
            <a:ext cx="10191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Nucleus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7286" name="Text Box 13"/>
          <p:cNvSpPr txBox="1">
            <a:spLocks noChangeArrowheads="1"/>
          </p:cNvSpPr>
          <p:nvPr/>
        </p:nvSpPr>
        <p:spPr bwMode="auto">
          <a:xfrm>
            <a:off x="8242301" y="1717675"/>
            <a:ext cx="1228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Rough 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7287" name="Text Box 14"/>
          <p:cNvSpPr txBox="1">
            <a:spLocks noChangeArrowheads="1"/>
          </p:cNvSpPr>
          <p:nvPr/>
        </p:nvSpPr>
        <p:spPr bwMode="auto">
          <a:xfrm>
            <a:off x="9129714" y="5524500"/>
            <a:ext cx="1228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/>
              <a:t>Plasma membrane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7288" name="Line 15"/>
          <p:cNvSpPr>
            <a:spLocks noChangeShapeType="1"/>
          </p:cNvSpPr>
          <p:nvPr/>
        </p:nvSpPr>
        <p:spPr bwMode="auto">
          <a:xfrm flipV="1">
            <a:off x="2171700" y="1898650"/>
            <a:ext cx="0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16"/>
          <p:cNvSpPr>
            <a:spLocks noChangeShapeType="1"/>
          </p:cNvSpPr>
          <p:nvPr/>
        </p:nvSpPr>
        <p:spPr bwMode="auto">
          <a:xfrm>
            <a:off x="6858000" y="768350"/>
            <a:ext cx="133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Line 17"/>
          <p:cNvSpPr>
            <a:spLocks noChangeShapeType="1"/>
          </p:cNvSpPr>
          <p:nvPr/>
        </p:nvSpPr>
        <p:spPr bwMode="auto">
          <a:xfrm>
            <a:off x="7772400" y="1593850"/>
            <a:ext cx="43815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Text Box 18"/>
          <p:cNvSpPr txBox="1">
            <a:spLocks noChangeArrowheads="1"/>
          </p:cNvSpPr>
          <p:nvPr/>
        </p:nvSpPr>
        <p:spPr bwMode="auto">
          <a:xfrm>
            <a:off x="4851401" y="3140075"/>
            <a:ext cx="1089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 i="1"/>
              <a:t>cis</a:t>
            </a:r>
            <a:r>
              <a:rPr kumimoji="0" lang="en-US" altLang="en-US" sz="1800" b="1"/>
              <a:t> Golgi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7292" name="Line 19"/>
          <p:cNvSpPr>
            <a:spLocks noChangeShapeType="1"/>
          </p:cNvSpPr>
          <p:nvPr/>
        </p:nvSpPr>
        <p:spPr bwMode="auto">
          <a:xfrm>
            <a:off x="5834064" y="3255963"/>
            <a:ext cx="401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Text Box 20"/>
          <p:cNvSpPr txBox="1">
            <a:spLocks noChangeArrowheads="1"/>
          </p:cNvSpPr>
          <p:nvPr/>
        </p:nvSpPr>
        <p:spPr bwMode="auto">
          <a:xfrm>
            <a:off x="5246689" y="5883275"/>
            <a:ext cx="1343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800" b="1" i="1"/>
              <a:t>trans</a:t>
            </a:r>
            <a:r>
              <a:rPr kumimoji="0" lang="en-US" altLang="en-US" sz="1800" b="1"/>
              <a:t> Golgi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97294" name="Line 21"/>
          <p:cNvSpPr>
            <a:spLocks noChangeShapeType="1"/>
          </p:cNvSpPr>
          <p:nvPr/>
        </p:nvSpPr>
        <p:spPr bwMode="auto">
          <a:xfrm flipV="1">
            <a:off x="6321425" y="4921251"/>
            <a:ext cx="412750" cy="981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534400" cy="467995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The quality of an image depends on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i="1" smtClean="0"/>
              <a:t>Magnification</a:t>
            </a:r>
            <a:r>
              <a:rPr lang="en-US" altLang="en-US" smtClean="0"/>
              <a:t>, the ratio of an object’s image size to its real size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i="1" smtClean="0"/>
              <a:t>Resolution</a:t>
            </a:r>
            <a:r>
              <a:rPr lang="en-US" altLang="en-US" smtClean="0"/>
              <a:t>, the measure of the clarity of the image, or the minimum distance of two distinguishable points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i="1" smtClean="0"/>
              <a:t>Contrast</a:t>
            </a:r>
            <a:r>
              <a:rPr lang="en-US" altLang="en-US" smtClean="0"/>
              <a:t>, visible differences in parts of the sample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41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06_02CellSizeRang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136525"/>
            <a:ext cx="371316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6-2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210050" y="177800"/>
            <a:ext cx="731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10 m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210050" y="661989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 m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210050" y="1246189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0.1 m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4210050" y="1817689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 cm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4210050" y="2389189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 mm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4210050" y="2949575"/>
            <a:ext cx="731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100 µm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4210050" y="3541714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10 µm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4210050" y="4108450"/>
            <a:ext cx="731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 µm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4210050" y="4681539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100 nm</a:t>
            </a: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4210050" y="5256214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10 nm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4210050" y="5819775"/>
            <a:ext cx="7318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1 nm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210050" y="6383339"/>
            <a:ext cx="7318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n-US" altLang="en-US" sz="1400" b="1"/>
              <a:t>0.1 nm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5187950" y="6376989"/>
            <a:ext cx="7318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Atoms</a:t>
            </a: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 flipH="1">
            <a:off x="4994275" y="644683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5184776" y="5999164"/>
            <a:ext cx="103346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Small molecules</a:t>
            </a:r>
          </a:p>
        </p:txBody>
      </p:sp>
      <p:sp>
        <p:nvSpPr>
          <p:cNvPr id="14355" name="AutoShape 23"/>
          <p:cNvSpPr>
            <a:spLocks/>
          </p:cNvSpPr>
          <p:nvPr/>
        </p:nvSpPr>
        <p:spPr bwMode="auto">
          <a:xfrm>
            <a:off x="5060950" y="5965825"/>
            <a:ext cx="95250" cy="203200"/>
          </a:xfrm>
          <a:prstGeom prst="rightBrace">
            <a:avLst>
              <a:gd name="adj1" fmla="val 1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5184776" y="5688014"/>
            <a:ext cx="46196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Lipids</a:t>
            </a:r>
          </a:p>
        </p:txBody>
      </p:sp>
      <p:sp>
        <p:nvSpPr>
          <p:cNvPr id="14357" name="Text Box 25"/>
          <p:cNvSpPr txBox="1">
            <a:spLocks noChangeArrowheads="1"/>
          </p:cNvSpPr>
          <p:nvPr/>
        </p:nvSpPr>
        <p:spPr bwMode="auto">
          <a:xfrm>
            <a:off x="5184776" y="5446714"/>
            <a:ext cx="5572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Proteins</a:t>
            </a:r>
          </a:p>
        </p:txBody>
      </p:sp>
      <p:sp>
        <p:nvSpPr>
          <p:cNvPr id="14358" name="AutoShape 26"/>
          <p:cNvSpPr>
            <a:spLocks/>
          </p:cNvSpPr>
          <p:nvPr/>
        </p:nvSpPr>
        <p:spPr bwMode="auto">
          <a:xfrm>
            <a:off x="5060950" y="5667376"/>
            <a:ext cx="95250" cy="200025"/>
          </a:xfrm>
          <a:prstGeom prst="righ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4359" name="AutoShape 27"/>
          <p:cNvSpPr>
            <a:spLocks/>
          </p:cNvSpPr>
          <p:nvPr/>
        </p:nvSpPr>
        <p:spPr bwMode="auto">
          <a:xfrm>
            <a:off x="5060951" y="5387975"/>
            <a:ext cx="85725" cy="260350"/>
          </a:xfrm>
          <a:prstGeom prst="rightBrace">
            <a:avLst>
              <a:gd name="adj1" fmla="val 2530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5187950" y="5148264"/>
            <a:ext cx="7318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Ribosomes</a:t>
            </a:r>
          </a:p>
        </p:txBody>
      </p:sp>
      <p:sp>
        <p:nvSpPr>
          <p:cNvPr id="14361" name="Line 29"/>
          <p:cNvSpPr>
            <a:spLocks noChangeShapeType="1"/>
          </p:cNvSpPr>
          <p:nvPr/>
        </p:nvSpPr>
        <p:spPr bwMode="auto">
          <a:xfrm flipH="1">
            <a:off x="4994275" y="52181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30"/>
          <p:cNvSpPr txBox="1">
            <a:spLocks noChangeArrowheads="1"/>
          </p:cNvSpPr>
          <p:nvPr/>
        </p:nvSpPr>
        <p:spPr bwMode="auto">
          <a:xfrm>
            <a:off x="5184776" y="4846639"/>
            <a:ext cx="46196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Viruses</a:t>
            </a:r>
          </a:p>
        </p:txBody>
      </p:sp>
      <p:sp>
        <p:nvSpPr>
          <p:cNvPr id="14363" name="AutoShape 31"/>
          <p:cNvSpPr>
            <a:spLocks/>
          </p:cNvSpPr>
          <p:nvPr/>
        </p:nvSpPr>
        <p:spPr bwMode="auto">
          <a:xfrm>
            <a:off x="5064126" y="4835526"/>
            <a:ext cx="92075" cy="180975"/>
          </a:xfrm>
          <a:prstGeom prst="rightBrace">
            <a:avLst>
              <a:gd name="adj1" fmla="val 163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4364" name="Text Box 32"/>
          <p:cNvSpPr txBox="1">
            <a:spLocks noChangeArrowheads="1"/>
          </p:cNvSpPr>
          <p:nvPr/>
        </p:nvSpPr>
        <p:spPr bwMode="auto">
          <a:xfrm>
            <a:off x="5187950" y="4656139"/>
            <a:ext cx="10747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Smallest bacteria</a:t>
            </a:r>
          </a:p>
        </p:txBody>
      </p:sp>
      <p:sp>
        <p:nvSpPr>
          <p:cNvPr id="14365" name="Line 33"/>
          <p:cNvSpPr>
            <a:spLocks noChangeShapeType="1"/>
          </p:cNvSpPr>
          <p:nvPr/>
        </p:nvSpPr>
        <p:spPr bwMode="auto">
          <a:xfrm flipH="1">
            <a:off x="4994275" y="47228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4"/>
          <p:cNvSpPr txBox="1">
            <a:spLocks noChangeArrowheads="1"/>
          </p:cNvSpPr>
          <p:nvPr/>
        </p:nvSpPr>
        <p:spPr bwMode="auto">
          <a:xfrm>
            <a:off x="5187950" y="4084639"/>
            <a:ext cx="10747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Mitochondrion</a:t>
            </a:r>
          </a:p>
        </p:txBody>
      </p:sp>
      <p:sp>
        <p:nvSpPr>
          <p:cNvPr id="14367" name="Line 35"/>
          <p:cNvSpPr>
            <a:spLocks noChangeShapeType="1"/>
          </p:cNvSpPr>
          <p:nvPr/>
        </p:nvSpPr>
        <p:spPr bwMode="auto">
          <a:xfrm flipH="1">
            <a:off x="4994275" y="41513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36"/>
          <p:cNvSpPr txBox="1">
            <a:spLocks noChangeArrowheads="1"/>
          </p:cNvSpPr>
          <p:nvPr/>
        </p:nvSpPr>
        <p:spPr bwMode="auto">
          <a:xfrm>
            <a:off x="5187950" y="3675064"/>
            <a:ext cx="6683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Nucleus</a:t>
            </a:r>
          </a:p>
        </p:txBody>
      </p:sp>
      <p:sp>
        <p:nvSpPr>
          <p:cNvPr id="14369" name="Line 37"/>
          <p:cNvSpPr>
            <a:spLocks noChangeShapeType="1"/>
          </p:cNvSpPr>
          <p:nvPr/>
        </p:nvSpPr>
        <p:spPr bwMode="auto">
          <a:xfrm flipH="1">
            <a:off x="4994275" y="374173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Text Box 38"/>
          <p:cNvSpPr txBox="1">
            <a:spLocks noChangeArrowheads="1"/>
          </p:cNvSpPr>
          <p:nvPr/>
        </p:nvSpPr>
        <p:spPr bwMode="auto">
          <a:xfrm>
            <a:off x="5187950" y="3871914"/>
            <a:ext cx="8588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Most bacteria</a:t>
            </a:r>
          </a:p>
        </p:txBody>
      </p:sp>
      <p:sp>
        <p:nvSpPr>
          <p:cNvPr id="14371" name="AutoShape 39"/>
          <p:cNvSpPr>
            <a:spLocks/>
          </p:cNvSpPr>
          <p:nvPr/>
        </p:nvSpPr>
        <p:spPr bwMode="auto">
          <a:xfrm>
            <a:off x="5064125" y="3660775"/>
            <a:ext cx="101600" cy="558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4372" name="Text Box 40"/>
          <p:cNvSpPr txBox="1">
            <a:spLocks noChangeArrowheads="1"/>
          </p:cNvSpPr>
          <p:nvPr/>
        </p:nvSpPr>
        <p:spPr bwMode="auto">
          <a:xfrm>
            <a:off x="5187951" y="3306764"/>
            <a:ext cx="963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000" b="1"/>
              <a:t>Most plant and animal cells</a:t>
            </a:r>
          </a:p>
        </p:txBody>
      </p:sp>
      <p:sp>
        <p:nvSpPr>
          <p:cNvPr id="14373" name="AutoShape 41"/>
          <p:cNvSpPr>
            <a:spLocks/>
          </p:cNvSpPr>
          <p:nvPr/>
        </p:nvSpPr>
        <p:spPr bwMode="auto">
          <a:xfrm>
            <a:off x="5064125" y="3089275"/>
            <a:ext cx="101600" cy="558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4374" name="Text Box 42"/>
          <p:cNvSpPr txBox="1">
            <a:spLocks noChangeArrowheads="1"/>
          </p:cNvSpPr>
          <p:nvPr/>
        </p:nvSpPr>
        <p:spPr bwMode="auto">
          <a:xfrm>
            <a:off x="5187950" y="2271714"/>
            <a:ext cx="6683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Frog egg</a:t>
            </a:r>
          </a:p>
        </p:txBody>
      </p:sp>
      <p:sp>
        <p:nvSpPr>
          <p:cNvPr id="14375" name="Line 43"/>
          <p:cNvSpPr>
            <a:spLocks noChangeShapeType="1"/>
          </p:cNvSpPr>
          <p:nvPr/>
        </p:nvSpPr>
        <p:spPr bwMode="auto">
          <a:xfrm flipH="1">
            <a:off x="4994275" y="233838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44"/>
          <p:cNvSpPr txBox="1">
            <a:spLocks noChangeArrowheads="1"/>
          </p:cNvSpPr>
          <p:nvPr/>
        </p:nvSpPr>
        <p:spPr bwMode="auto">
          <a:xfrm>
            <a:off x="5187951" y="1471614"/>
            <a:ext cx="8747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Chicken egg</a:t>
            </a:r>
          </a:p>
        </p:txBody>
      </p:sp>
      <p:sp>
        <p:nvSpPr>
          <p:cNvPr id="14377" name="Line 45"/>
          <p:cNvSpPr>
            <a:spLocks noChangeShapeType="1"/>
          </p:cNvSpPr>
          <p:nvPr/>
        </p:nvSpPr>
        <p:spPr bwMode="auto">
          <a:xfrm flipH="1">
            <a:off x="4994275" y="1538288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Text Box 46"/>
          <p:cNvSpPr txBox="1">
            <a:spLocks noChangeArrowheads="1"/>
          </p:cNvSpPr>
          <p:nvPr/>
        </p:nvSpPr>
        <p:spPr bwMode="auto">
          <a:xfrm>
            <a:off x="5187950" y="823913"/>
            <a:ext cx="979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000" b="1"/>
              <a:t>Length of some nerve and muscle cells</a:t>
            </a:r>
          </a:p>
        </p:txBody>
      </p:sp>
      <p:sp>
        <p:nvSpPr>
          <p:cNvPr id="14379" name="Line 47"/>
          <p:cNvSpPr>
            <a:spLocks noChangeShapeType="1"/>
          </p:cNvSpPr>
          <p:nvPr/>
        </p:nvSpPr>
        <p:spPr bwMode="auto">
          <a:xfrm flipH="1">
            <a:off x="4994275" y="88106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Text Box 48"/>
          <p:cNvSpPr txBox="1">
            <a:spLocks noChangeArrowheads="1"/>
          </p:cNvSpPr>
          <p:nvPr/>
        </p:nvSpPr>
        <p:spPr bwMode="auto">
          <a:xfrm>
            <a:off x="5187951" y="554039"/>
            <a:ext cx="8747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1000" b="1"/>
              <a:t>Human height</a:t>
            </a:r>
          </a:p>
        </p:txBody>
      </p:sp>
      <p:sp>
        <p:nvSpPr>
          <p:cNvPr id="14381" name="Line 49"/>
          <p:cNvSpPr>
            <a:spLocks noChangeShapeType="1"/>
          </p:cNvSpPr>
          <p:nvPr/>
        </p:nvSpPr>
        <p:spPr bwMode="auto">
          <a:xfrm flipH="1">
            <a:off x="4994275" y="62071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Text Box 50"/>
          <p:cNvSpPr txBox="1">
            <a:spLocks noChangeArrowheads="1"/>
          </p:cNvSpPr>
          <p:nvPr/>
        </p:nvSpPr>
        <p:spPr bwMode="auto">
          <a:xfrm rot="-5400000">
            <a:off x="5691982" y="1383507"/>
            <a:ext cx="17303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300" b="1">
                <a:solidFill>
                  <a:schemeClr val="bg1"/>
                </a:solidFill>
              </a:rPr>
              <a:t>Unaided eye</a:t>
            </a:r>
          </a:p>
        </p:txBody>
      </p:sp>
      <p:sp>
        <p:nvSpPr>
          <p:cNvPr id="14383" name="Text Box 51"/>
          <p:cNvSpPr txBox="1">
            <a:spLocks noChangeArrowheads="1"/>
          </p:cNvSpPr>
          <p:nvPr/>
        </p:nvSpPr>
        <p:spPr bwMode="auto">
          <a:xfrm rot="-5400000">
            <a:off x="6128545" y="3325020"/>
            <a:ext cx="17303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300" b="1">
                <a:solidFill>
                  <a:schemeClr val="bg1"/>
                </a:solidFill>
              </a:rPr>
              <a:t>Light microscope</a:t>
            </a:r>
          </a:p>
        </p:txBody>
      </p:sp>
      <p:sp>
        <p:nvSpPr>
          <p:cNvPr id="14384" name="Text Box 52"/>
          <p:cNvSpPr txBox="1">
            <a:spLocks noChangeArrowheads="1"/>
          </p:cNvSpPr>
          <p:nvPr/>
        </p:nvSpPr>
        <p:spPr bwMode="auto">
          <a:xfrm rot="-5400000">
            <a:off x="6438107" y="4615657"/>
            <a:ext cx="19843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300" b="1">
                <a:solidFill>
                  <a:schemeClr val="bg1"/>
                </a:solidFill>
              </a:rPr>
              <a:t>Electron microscope</a:t>
            </a:r>
          </a:p>
        </p:txBody>
      </p:sp>
    </p:spTree>
    <p:extLst>
      <p:ext uri="{BB962C8B-B14F-4D97-AF65-F5344CB8AC3E}">
        <p14:creationId xmlns:p14="http://schemas.microsoft.com/office/powerpoint/2010/main" val="27137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8534400" cy="446405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LMs can magnify effectively to about 1,000 times the size of the actual specimen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Various techniques enhance contrast and enable cell components to be stained or labeled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mtClean="0"/>
              <a:t>Most subcellular structures, including </a:t>
            </a:r>
            <a:r>
              <a:rPr lang="en-US" altLang="en-US" b="1" smtClean="0"/>
              <a:t>organelles </a:t>
            </a:r>
            <a:r>
              <a:rPr lang="en-US" altLang="en-US" smtClean="0"/>
              <a:t>(membrane-enclosed compartments), are too small to be resolved by an LM</a:t>
            </a:r>
          </a:p>
        </p:txBody>
      </p:sp>
      <p:sp>
        <p:nvSpPr>
          <p:cNvPr id="16387" name="Line 30"/>
          <p:cNvSpPr>
            <a:spLocks noChangeShapeType="1"/>
          </p:cNvSpPr>
          <p:nvPr/>
        </p:nvSpPr>
        <p:spPr bwMode="auto">
          <a:xfrm>
            <a:off x="1828800" y="66294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31"/>
          <p:cNvSpPr>
            <a:spLocks noChangeShapeType="1"/>
          </p:cNvSpPr>
          <p:nvPr/>
        </p:nvSpPr>
        <p:spPr bwMode="auto">
          <a:xfrm>
            <a:off x="1828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32"/>
          <p:cNvSpPr txBox="1">
            <a:spLocks noChangeArrowheads="1"/>
          </p:cNvSpPr>
          <p:nvPr/>
        </p:nvSpPr>
        <p:spPr bwMode="auto">
          <a:xfrm>
            <a:off x="174148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065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06_03-LightMicroscop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9" y="136525"/>
            <a:ext cx="30178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6178551" y="168275"/>
            <a:ext cx="714375" cy="1270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4635500" y="169864"/>
            <a:ext cx="711200" cy="122237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50850" indent="-4508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080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3652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8224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279650" indent="-45085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anose="02020603050405020304" pitchFamily="18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Fig. 6-3</a:t>
            </a:r>
            <a:endParaRPr lang="en-US" altLang="en-US" sz="1500" b="1">
              <a:solidFill>
                <a:schemeClr val="bg1"/>
              </a:solidFill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4730750" y="195263"/>
            <a:ext cx="477838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600" b="1">
                <a:solidFill>
                  <a:srgbClr val="5A419C"/>
                </a:solidFill>
              </a:rPr>
              <a:t>TECHNIQUE</a:t>
            </a:r>
            <a:endParaRPr kumimoji="0" lang="en-US" altLang="en-US" sz="1000" b="1"/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6273800" y="195263"/>
            <a:ext cx="363538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600" b="1">
                <a:solidFill>
                  <a:srgbClr val="5A419C"/>
                </a:solidFill>
              </a:rPr>
              <a:t>RESULTS</a:t>
            </a:r>
            <a:endParaRPr kumimoji="0" lang="en-US" altLang="en-US" sz="1000" b="1"/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4613276" y="347664"/>
            <a:ext cx="1077913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(a) Brightfield (unstained</a:t>
            </a:r>
          </a:p>
          <a:p>
            <a:pPr>
              <a:lnSpc>
                <a:spcPct val="90000"/>
              </a:lnSpc>
            </a:pPr>
            <a:r>
              <a:rPr kumimoji="0" lang="en-US" altLang="en-US" sz="700" b="1"/>
              <a:t>     specimen)</a:t>
            </a:r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4610101" y="1366839"/>
            <a:ext cx="969963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(b) Brightfield (stained</a:t>
            </a:r>
          </a:p>
          <a:p>
            <a:pPr>
              <a:lnSpc>
                <a:spcPct val="90000"/>
              </a:lnSpc>
            </a:pPr>
            <a:r>
              <a:rPr kumimoji="0" lang="en-US" altLang="en-US" sz="700" b="1"/>
              <a:t>     specimen)</a:t>
            </a: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6848476" y="1211263"/>
            <a:ext cx="265113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50 µm</a:t>
            </a:r>
          </a:p>
        </p:txBody>
      </p:sp>
      <p:sp>
        <p:nvSpPr>
          <p:cNvPr id="17419" name="Line 19"/>
          <p:cNvSpPr>
            <a:spLocks noChangeShapeType="1"/>
          </p:cNvSpPr>
          <p:nvPr/>
        </p:nvSpPr>
        <p:spPr bwMode="auto">
          <a:xfrm>
            <a:off x="6734176" y="1184275"/>
            <a:ext cx="46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20"/>
          <p:cNvSpPr>
            <a:spLocks noChangeShapeType="1"/>
          </p:cNvSpPr>
          <p:nvPr/>
        </p:nvSpPr>
        <p:spPr bwMode="auto">
          <a:xfrm>
            <a:off x="6734175" y="1158876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7200900" y="1158876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Text Box 22"/>
          <p:cNvSpPr txBox="1">
            <a:spLocks noChangeArrowheads="1"/>
          </p:cNvSpPr>
          <p:nvPr/>
        </p:nvSpPr>
        <p:spPr bwMode="auto">
          <a:xfrm>
            <a:off x="4616451" y="2198688"/>
            <a:ext cx="785813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(c) Phase-contrast</a:t>
            </a:r>
          </a:p>
        </p:txBody>
      </p:sp>
      <p:sp>
        <p:nvSpPr>
          <p:cNvPr id="17423" name="Text Box 23"/>
          <p:cNvSpPr txBox="1">
            <a:spLocks noChangeArrowheads="1"/>
          </p:cNvSpPr>
          <p:nvPr/>
        </p:nvSpPr>
        <p:spPr bwMode="auto">
          <a:xfrm>
            <a:off x="4619626" y="3027364"/>
            <a:ext cx="1179513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(d) Differential-interference-</a:t>
            </a:r>
          </a:p>
          <a:p>
            <a:pPr>
              <a:lnSpc>
                <a:spcPct val="90000"/>
              </a:lnSpc>
            </a:pPr>
            <a:r>
              <a:rPr kumimoji="0" lang="en-US" altLang="en-US" sz="700" b="1"/>
              <a:t>     contrast (Nomarski)</a:t>
            </a:r>
          </a:p>
        </p:txBody>
      </p:sp>
      <p:sp>
        <p:nvSpPr>
          <p:cNvPr id="17424" name="Text Box 24"/>
          <p:cNvSpPr txBox="1">
            <a:spLocks noChangeArrowheads="1"/>
          </p:cNvSpPr>
          <p:nvPr/>
        </p:nvSpPr>
        <p:spPr bwMode="auto">
          <a:xfrm>
            <a:off x="4619625" y="3849688"/>
            <a:ext cx="712788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(e) Fluorescence</a:t>
            </a:r>
          </a:p>
        </p:txBody>
      </p:sp>
      <p:sp>
        <p:nvSpPr>
          <p:cNvPr id="17425" name="Text Box 25"/>
          <p:cNvSpPr txBox="1">
            <a:spLocks noChangeArrowheads="1"/>
          </p:cNvSpPr>
          <p:nvPr/>
        </p:nvSpPr>
        <p:spPr bwMode="auto">
          <a:xfrm>
            <a:off x="4622801" y="4856163"/>
            <a:ext cx="519113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(f) Confocal</a:t>
            </a:r>
          </a:p>
        </p:txBody>
      </p:sp>
      <p:sp>
        <p:nvSpPr>
          <p:cNvPr id="17426" name="Text Box 26"/>
          <p:cNvSpPr txBox="1">
            <a:spLocks noChangeArrowheads="1"/>
          </p:cNvSpPr>
          <p:nvPr/>
        </p:nvSpPr>
        <p:spPr bwMode="auto">
          <a:xfrm>
            <a:off x="6842126" y="4697413"/>
            <a:ext cx="265113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50 µm</a:t>
            </a:r>
          </a:p>
        </p:txBody>
      </p:sp>
      <p:sp>
        <p:nvSpPr>
          <p:cNvPr id="17427" name="Line 27"/>
          <p:cNvSpPr>
            <a:spLocks noChangeShapeType="1"/>
          </p:cNvSpPr>
          <p:nvPr/>
        </p:nvSpPr>
        <p:spPr bwMode="auto">
          <a:xfrm>
            <a:off x="6740526" y="4664075"/>
            <a:ext cx="46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8"/>
          <p:cNvSpPr>
            <a:spLocks noChangeShapeType="1"/>
          </p:cNvSpPr>
          <p:nvPr/>
        </p:nvSpPr>
        <p:spPr bwMode="auto">
          <a:xfrm>
            <a:off x="6740525" y="4638676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9"/>
          <p:cNvSpPr>
            <a:spLocks noChangeShapeType="1"/>
          </p:cNvSpPr>
          <p:nvPr/>
        </p:nvSpPr>
        <p:spPr bwMode="auto">
          <a:xfrm>
            <a:off x="7207250" y="4638676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30"/>
          <p:cNvSpPr txBox="1">
            <a:spLocks noChangeArrowheads="1"/>
          </p:cNvSpPr>
          <p:nvPr/>
        </p:nvSpPr>
        <p:spPr bwMode="auto">
          <a:xfrm>
            <a:off x="6924676" y="6443663"/>
            <a:ext cx="265113" cy="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en-US" sz="700" b="1"/>
              <a:t>50 µm</a:t>
            </a:r>
          </a:p>
        </p:txBody>
      </p:sp>
      <p:sp>
        <p:nvSpPr>
          <p:cNvPr id="17431" name="Line 31"/>
          <p:cNvSpPr>
            <a:spLocks noChangeShapeType="1"/>
          </p:cNvSpPr>
          <p:nvPr/>
        </p:nvSpPr>
        <p:spPr bwMode="auto">
          <a:xfrm>
            <a:off x="6896101" y="6413500"/>
            <a:ext cx="296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2"/>
          <p:cNvSpPr>
            <a:spLocks noChangeShapeType="1"/>
          </p:cNvSpPr>
          <p:nvPr/>
        </p:nvSpPr>
        <p:spPr bwMode="auto">
          <a:xfrm>
            <a:off x="6894514" y="6388100"/>
            <a:ext cx="1587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3"/>
          <p:cNvSpPr>
            <a:spLocks noChangeShapeType="1"/>
          </p:cNvSpPr>
          <p:nvPr/>
        </p:nvSpPr>
        <p:spPr bwMode="auto">
          <a:xfrm>
            <a:off x="7192963" y="6384925"/>
            <a:ext cx="0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</TotalTime>
  <Words>2650</Words>
  <Application>Microsoft Office PowerPoint</Application>
  <PresentationFormat>Widescreen</PresentationFormat>
  <Paragraphs>595</Paragraphs>
  <Slides>57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Franklin Gothic Book</vt:lpstr>
      <vt:lpstr>Symbol</vt:lpstr>
      <vt:lpstr>Times</vt:lpstr>
      <vt:lpstr>Times New Roman</vt:lpstr>
      <vt:lpstr>Crop</vt:lpstr>
      <vt:lpstr>Cells Unit</vt:lpstr>
      <vt:lpstr>Overview: The Fundamental Units of Life</vt:lpstr>
      <vt:lpstr>PowerPoint Presentation</vt:lpstr>
      <vt:lpstr>Concept 6.1: To study cells, biologists use microscopes and the tools of biochemistry </vt:lpstr>
      <vt:lpstr>Microscopy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Fractionation</vt:lpstr>
      <vt:lpstr>PowerPoint Presentation</vt:lpstr>
      <vt:lpstr>PowerPoint Presentation</vt:lpstr>
      <vt:lpstr>PowerPoint Presentation</vt:lpstr>
      <vt:lpstr>Concept 6.2: Eukaryotic cells have internal membranes that compartmentalize their functions</vt:lpstr>
      <vt:lpstr>Comparing Prokaryotic and Eukaryotic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Panoramic View of the Eukaryotic Cell</vt:lpstr>
      <vt:lpstr>PowerPoint Presentation</vt:lpstr>
      <vt:lpstr>PowerPoint Presentation</vt:lpstr>
      <vt:lpstr>Concept 6.3: The eukaryotic cell’s genetic instructions are housed in the nucleus and carried out by the ribosomes</vt:lpstr>
      <vt:lpstr>The Nucleus: Information Central</vt:lpstr>
      <vt:lpstr>PowerPoint Presentation</vt:lpstr>
      <vt:lpstr>PowerPoint Presentation</vt:lpstr>
      <vt:lpstr>PowerPoint Presentation</vt:lpstr>
      <vt:lpstr>Ribosomes: Protein Factories</vt:lpstr>
      <vt:lpstr>PowerPoint Presentation</vt:lpstr>
      <vt:lpstr>Concept 6.4: The endomembrane system regulates protein traffic and performs metabolic functions in the cell</vt:lpstr>
      <vt:lpstr>The Endoplasmic Reticulum: Biosynthetic Factory</vt:lpstr>
      <vt:lpstr>PowerPoint Presentation</vt:lpstr>
      <vt:lpstr>Functions of Smooth ER</vt:lpstr>
      <vt:lpstr>Functions of Rough ER</vt:lpstr>
      <vt:lpstr>The Golgi Apparatus: Shipping and  Receiving Center</vt:lpstr>
      <vt:lpstr>PowerPoint Presentation</vt:lpstr>
      <vt:lpstr>Lysosomes: Digestive Compartments</vt:lpstr>
      <vt:lpstr>PowerPoint Presentation</vt:lpstr>
      <vt:lpstr>PowerPoint Presentation</vt:lpstr>
      <vt:lpstr>PowerPoint Presentation</vt:lpstr>
      <vt:lpstr>PowerPoint Presentation</vt:lpstr>
      <vt:lpstr>Vacuoles: Diverse Maintenance Compartments</vt:lpstr>
      <vt:lpstr>PowerPoint Presentation</vt:lpstr>
      <vt:lpstr>PowerPoint Presentation</vt:lpstr>
      <vt:lpstr>The Endomembrane System: A Review</vt:lpstr>
      <vt:lpstr>PowerPoint Presentation</vt:lpstr>
      <vt:lpstr>PowerPoint Presentation</vt:lpstr>
      <vt:lpstr>PowerPoint Presentation</vt:lpstr>
    </vt:vector>
  </TitlesOfParts>
  <Company>EPISD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Unit</dc:title>
  <dc:creator>Arlene Perez</dc:creator>
  <cp:lastModifiedBy>Arlene Perez</cp:lastModifiedBy>
  <cp:revision>2</cp:revision>
  <dcterms:created xsi:type="dcterms:W3CDTF">2016-01-11T17:31:04Z</dcterms:created>
  <dcterms:modified xsi:type="dcterms:W3CDTF">2016-01-11T17:46:48Z</dcterms:modified>
</cp:coreProperties>
</file>