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  <p:sldMasterId id="2147483661" r:id="rId3"/>
    <p:sldMasterId id="2147483662" r:id="rId4"/>
  </p:sldMasterIdLst>
  <p:notesMasterIdLst>
    <p:notesMasterId r:id="rId4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</p:sldIdLst>
  <p:sldSz cx="9144000" cy="6858000" type="screen4x3"/>
  <p:notesSz cx="6858000" cy="9144000"/>
  <p:embeddedFontLst>
    <p:embeddedFont>
      <p:font typeface="Constantia" panose="02030602050306030303" pitchFamily="18" charset="0"/>
      <p:regular r:id="rId44"/>
      <p:bold r:id="rId45"/>
      <p:italic r:id="rId46"/>
      <p:boldItalic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Helvetica Neue" panose="020B0604020202020204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3.fntdata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6.fntdata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font" Target="fonts/font8.fntdata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883433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4099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8783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2066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2771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3898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3743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8101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7572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97655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91180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620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13856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44382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28245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8877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60630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79131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34917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52468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51520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29179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672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94397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58040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06187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8271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24085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43058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09268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24687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09234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3" name="Shape 3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047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9295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4602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75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0930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7512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6677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Font typeface="Calibri"/>
              <a:buNone/>
              <a:defRPr sz="5600" b="1" i="0" u="none" strike="noStrike" cap="non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533400" y="3228535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45720" lvl="0" indent="0" algn="r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ctr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accent5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ctr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ctr" rtl="0">
              <a:spcBef>
                <a:spcPts val="320"/>
              </a:spcBef>
              <a:buClr>
                <a:schemeClr val="lt2"/>
              </a:buClr>
              <a:buFont typeface="Constantia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ctr" rtl="0">
              <a:spcBef>
                <a:spcPts val="280"/>
              </a:spcBef>
              <a:buClr>
                <a:schemeClr val="lt2"/>
              </a:buClr>
              <a:buFont typeface="Constantia"/>
              <a:buNone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1" i="0" u="non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200" b="1" i="0" u="none">
              <a:solidFill>
                <a:srgbClr val="D1EAE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530352" y="1316736"/>
            <a:ext cx="7772400" cy="13624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Font typeface="Calibri"/>
              <a:buNone/>
              <a:defRPr sz="5600" b="1" i="0" u="none" strike="noStrike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sz="2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246062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2540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209550" algn="l" rtl="0">
              <a:spcBef>
                <a:spcPts val="28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217487" algn="l" rtl="0">
              <a:spcBef>
                <a:spcPts val="28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lt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lt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1" i="0" u="non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200" b="1" i="0" u="none">
              <a:solidFill>
                <a:srgbClr val="D1EAE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609600" y="1176995"/>
            <a:ext cx="2212848" cy="15826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09600" y="2828784"/>
            <a:ext cx="2209799" cy="21793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5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sz="13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81293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20955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1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72402" algn="l" rtl="0">
              <a:spcBef>
                <a:spcPts val="18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80340" algn="l" rtl="0">
              <a:spcBef>
                <a:spcPts val="18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pic" idx="2"/>
          </p:nvPr>
        </p:nvSpPr>
        <p:spPr>
          <a:xfrm rot="420000">
            <a:off x="3485792" y="1199516"/>
            <a:ext cx="4617719" cy="3931919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165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2700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34937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1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200" b="1" i="0" u="none">
              <a:solidFill>
                <a:srgbClr val="045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165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2700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34937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1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200" b="1" i="0" u="none">
              <a:solidFill>
                <a:srgbClr val="045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1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200" b="1" i="0" u="none">
              <a:solidFill>
                <a:srgbClr val="045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855248"/>
            <a:ext cx="4040187" cy="659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sz="2400" b="1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24606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2540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209550" algn="l" rtl="0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217487" algn="l" rtl="0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645025" y="1859757"/>
            <a:ext cx="4041774" cy="654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sz="2400" b="1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24606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2540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209550" algn="l" rtl="0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217487" algn="l" rtl="0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3"/>
          </p:nvPr>
        </p:nvSpPr>
        <p:spPr>
          <a:xfrm>
            <a:off x="457200" y="2514600"/>
            <a:ext cx="4040187" cy="3845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40335" algn="l" rtl="0"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3811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7399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43510" algn="l" rtl="0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51448" algn="l" rtl="0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4"/>
          </p:nvPr>
        </p:nvSpPr>
        <p:spPr>
          <a:xfrm>
            <a:off x="4645025" y="2514600"/>
            <a:ext cx="4041774" cy="3845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40335" algn="l" rtl="0"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3811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7399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43510" algn="l" rtl="0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51448" algn="l" rtl="0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1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200" b="1" i="0" u="none">
              <a:solidFill>
                <a:srgbClr val="045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305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1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200" b="1" i="0" u="none">
              <a:solidFill>
                <a:srgbClr val="045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165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51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35255" algn="l" rtl="0">
              <a:spcBef>
                <a:spcPts val="36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43193" algn="l" rtl="0">
              <a:spcBef>
                <a:spcPts val="36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4648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165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51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35255" algn="l" rtl="0">
              <a:spcBef>
                <a:spcPts val="36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43193" algn="l" rtl="0">
              <a:spcBef>
                <a:spcPts val="36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1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200" b="1" i="0" u="none">
              <a:solidFill>
                <a:srgbClr val="045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 rot="5400000">
            <a:off x="5052218" y="2491582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 rot="5400000">
            <a:off x="861218" y="510382"/>
            <a:ext cx="5211763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165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2700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34937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1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200" b="1" i="0" u="none">
              <a:solidFill>
                <a:srgbClr val="045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 rot="5400000">
            <a:off x="2377281" y="15080"/>
            <a:ext cx="4389436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165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2700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34937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1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200" b="1" i="0" u="none">
              <a:solidFill>
                <a:srgbClr val="045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685800" y="514352"/>
            <a:ext cx="2743199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2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2743199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4762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6350" algn="l" rtl="0">
              <a:spcBef>
                <a:spcPts val="18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587" algn="l" rtl="0">
              <a:spcBef>
                <a:spcPts val="18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2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04140" algn="l" rtl="0"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05727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4731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2700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43193" algn="l" rtl="0">
              <a:spcBef>
                <a:spcPts val="36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1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200" b="1" i="0" u="none">
              <a:solidFill>
                <a:srgbClr val="045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9525" y="-7937"/>
            <a:ext cx="9163049" cy="1041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381500" y="-7937"/>
            <a:ext cx="4762499" cy="6381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2" name="Shape 12"/>
          <p:cNvGrpSpPr/>
          <p:nvPr/>
        </p:nvGrpSpPr>
        <p:grpSpPr>
          <a:xfrm>
            <a:off x="-29291" y="-24383"/>
            <a:ext cx="9179385" cy="1048511"/>
            <a:chOff x="0" y="0"/>
            <a:chExt cx="2147483647" cy="2147483646"/>
          </a:xfrm>
        </p:grpSpPr>
        <p:grpSp>
          <p:nvGrpSpPr>
            <p:cNvPr id="13" name="Shape 13"/>
            <p:cNvGrpSpPr/>
            <p:nvPr/>
          </p:nvGrpSpPr>
          <p:grpSpPr>
            <a:xfrm>
              <a:off x="0" y="0"/>
              <a:ext cx="2141779262" cy="2147483646"/>
              <a:chOff x="0" y="0"/>
              <a:chExt cx="2147483646" cy="2147483647"/>
            </a:xfrm>
          </p:grpSpPr>
          <p:pic>
            <p:nvPicPr>
              <p:cNvPr id="14" name="Shape 14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440837" y="0"/>
                <a:ext cx="2142042809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" name="Shape 15"/>
              <p:cNvSpPr txBox="1"/>
              <p:nvPr/>
            </p:nvSpPr>
            <p:spPr>
              <a:xfrm>
                <a:off x="0" y="915194458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6" name="Shape 16"/>
            <p:cNvGrpSpPr/>
            <p:nvPr/>
          </p:nvGrpSpPr>
          <p:grpSpPr>
            <a:xfrm>
              <a:off x="1772611" y="149824205"/>
              <a:ext cx="2145711035" cy="1860319946"/>
              <a:chOff x="0" y="0"/>
              <a:chExt cx="2147483647" cy="2147483647"/>
            </a:xfrm>
          </p:grpSpPr>
          <p:pic>
            <p:nvPicPr>
              <p:cNvPr id="17" name="Shape 17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3656791" y="0"/>
                <a:ext cx="2143826855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" name="Shape 18"/>
              <p:cNvSpPr txBox="1"/>
              <p:nvPr/>
            </p:nvSpPr>
            <p:spPr>
              <a:xfrm>
                <a:off x="0" y="1057331357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165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2700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34937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lt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lt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1" i="0" u="non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200" b="1" i="0" u="none">
              <a:solidFill>
                <a:srgbClr val="D1EAE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9525" y="-7937"/>
            <a:ext cx="9163049" cy="1041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4381500" y="-7937"/>
            <a:ext cx="4762499" cy="6381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165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2700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34937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1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200" b="1" i="0" u="none">
              <a:solidFill>
                <a:srgbClr val="045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8" name="Shape 38"/>
          <p:cNvGrpSpPr/>
          <p:nvPr/>
        </p:nvGrpSpPr>
        <p:grpSpPr>
          <a:xfrm>
            <a:off x="-29291" y="-24383"/>
            <a:ext cx="9179385" cy="1048511"/>
            <a:chOff x="0" y="0"/>
            <a:chExt cx="2147483647" cy="2147483646"/>
          </a:xfrm>
        </p:grpSpPr>
        <p:grpSp>
          <p:nvGrpSpPr>
            <p:cNvPr id="39" name="Shape 39"/>
            <p:cNvGrpSpPr/>
            <p:nvPr/>
          </p:nvGrpSpPr>
          <p:grpSpPr>
            <a:xfrm>
              <a:off x="0" y="0"/>
              <a:ext cx="2141779262" cy="2147483646"/>
              <a:chOff x="0" y="0"/>
              <a:chExt cx="2147483646" cy="2147483647"/>
            </a:xfrm>
          </p:grpSpPr>
          <p:pic>
            <p:nvPicPr>
              <p:cNvPr id="40" name="Shape 40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5440837" y="0"/>
                <a:ext cx="2142042809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1" name="Shape 41"/>
              <p:cNvSpPr txBox="1"/>
              <p:nvPr/>
            </p:nvSpPr>
            <p:spPr>
              <a:xfrm>
                <a:off x="0" y="915194458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42" name="Shape 42"/>
            <p:cNvGrpSpPr/>
            <p:nvPr/>
          </p:nvGrpSpPr>
          <p:grpSpPr>
            <a:xfrm>
              <a:off x="1772611" y="149824205"/>
              <a:ext cx="2145711035" cy="1860319946"/>
              <a:chOff x="0" y="0"/>
              <a:chExt cx="2147483647" cy="2147483647"/>
            </a:xfrm>
          </p:grpSpPr>
          <p:pic>
            <p:nvPicPr>
              <p:cNvPr id="43" name="Shape 43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3656791" y="0"/>
                <a:ext cx="2143826855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4" name="Shape 44"/>
              <p:cNvSpPr txBox="1"/>
              <p:nvPr/>
            </p:nvSpPr>
            <p:spPr>
              <a:xfrm>
                <a:off x="0" y="1057331357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-9525" y="-7937"/>
            <a:ext cx="9163049" cy="1041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4381500" y="-7937"/>
            <a:ext cx="4762499" cy="6381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98" name="Shape 98"/>
          <p:cNvGrpSpPr/>
          <p:nvPr/>
        </p:nvGrpSpPr>
        <p:grpSpPr>
          <a:xfrm>
            <a:off x="-29291" y="-24383"/>
            <a:ext cx="9179385" cy="1048511"/>
            <a:chOff x="0" y="0"/>
            <a:chExt cx="2147483647" cy="2147483646"/>
          </a:xfrm>
        </p:grpSpPr>
        <p:grpSp>
          <p:nvGrpSpPr>
            <p:cNvPr id="99" name="Shape 99"/>
            <p:cNvGrpSpPr/>
            <p:nvPr/>
          </p:nvGrpSpPr>
          <p:grpSpPr>
            <a:xfrm>
              <a:off x="0" y="0"/>
              <a:ext cx="2141779262" cy="2147483646"/>
              <a:chOff x="0" y="0"/>
              <a:chExt cx="2147483646" cy="2147483647"/>
            </a:xfrm>
          </p:grpSpPr>
          <p:pic>
            <p:nvPicPr>
              <p:cNvPr id="100" name="Shape 100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440837" y="0"/>
                <a:ext cx="2142042809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1" name="Shape 101"/>
              <p:cNvSpPr txBox="1"/>
              <p:nvPr/>
            </p:nvSpPr>
            <p:spPr>
              <a:xfrm>
                <a:off x="0" y="915194458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02" name="Shape 102"/>
            <p:cNvGrpSpPr/>
            <p:nvPr/>
          </p:nvGrpSpPr>
          <p:grpSpPr>
            <a:xfrm>
              <a:off x="1772611" y="149824205"/>
              <a:ext cx="2145711035" cy="1860319946"/>
              <a:chOff x="0" y="0"/>
              <a:chExt cx="2147483647" cy="2147483647"/>
            </a:xfrm>
          </p:grpSpPr>
          <p:pic>
            <p:nvPicPr>
              <p:cNvPr id="103" name="Shape 103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3656791" y="0"/>
                <a:ext cx="2143826855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4" name="Shape 104"/>
              <p:cNvSpPr txBox="1"/>
              <p:nvPr/>
            </p:nvSpPr>
            <p:spPr>
              <a:xfrm>
                <a:off x="0" y="1057331357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165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2700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34937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lt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lt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1" i="0" u="non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200" b="1" i="0" u="none">
              <a:solidFill>
                <a:srgbClr val="D1EAE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 rot="-10380000" flipH="1">
            <a:off x="3165475" y="1108074"/>
            <a:ext cx="5257800" cy="4114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6575" y="0"/>
                </a:lnTo>
                <a:lnTo>
                  <a:pt x="120000" y="4375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498" dir="7500041" sx="98500" sy="100079" kx="98485" ky="98485">
              <a:srgbClr val="000000">
                <a:alpha val="2470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Shape 118"/>
          <p:cNvSpPr/>
          <p:nvPr/>
        </p:nvSpPr>
        <p:spPr>
          <a:xfrm rot="-10380000" flipH="1">
            <a:off x="8004175" y="5359399"/>
            <a:ext cx="155574" cy="155574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  <a:effectLst>
            <a:outerShdw blurRad="63500" dist="6350" dir="12899787">
              <a:srgbClr val="000000">
                <a:alpha val="46666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Shape 119"/>
          <p:cNvSpPr/>
          <p:nvPr/>
        </p:nvSpPr>
        <p:spPr>
          <a:xfrm rot="10800000" flipH="1">
            <a:off x="-9525" y="5816599"/>
            <a:ext cx="9163049" cy="1041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Shape 120"/>
          <p:cNvSpPr/>
          <p:nvPr/>
        </p:nvSpPr>
        <p:spPr>
          <a:xfrm rot="10800000" flipH="1">
            <a:off x="4381500" y="6219825"/>
            <a:ext cx="4762499" cy="6381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165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2700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34937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1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200" b="1" i="0" u="none">
              <a:solidFill>
                <a:srgbClr val="045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ctrTitle"/>
          </p:nvPr>
        </p:nvSpPr>
        <p:spPr>
          <a:xfrm>
            <a:off x="536575" y="-79375"/>
            <a:ext cx="7851774" cy="1835150"/>
          </a:xfrm>
          <a:prstGeom prst="rect">
            <a:avLst/>
          </a:prstGeom>
          <a:noFill/>
          <a:ln>
            <a:noFill/>
          </a:ln>
        </p:spPr>
        <p:txBody>
          <a:bodyPr lIns="0" tIns="0" rIns="1827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ct val="25000"/>
              <a:buFont typeface="Calibri"/>
              <a:buNone/>
            </a:pPr>
            <a:r>
              <a:rPr lang="en-US" sz="5600" b="1" i="0" u="none" strike="noStrike" cap="non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rPr>
              <a:t>Chapter 7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subTitle" idx="1"/>
          </p:nvPr>
        </p:nvSpPr>
        <p:spPr>
          <a:xfrm>
            <a:off x="533400" y="1781175"/>
            <a:ext cx="7854949" cy="1752600"/>
          </a:xfrm>
          <a:prstGeom prst="rect">
            <a:avLst/>
          </a:prstGeom>
          <a:noFill/>
          <a:ln>
            <a:noFill/>
          </a:ln>
        </p:spPr>
        <p:txBody>
          <a:bodyPr lIns="0" tIns="45700" rIns="18275" bIns="45700" anchor="t" anchorCtr="0">
            <a:noAutofit/>
          </a:bodyPr>
          <a:lstStyle/>
          <a:p>
            <a:pPr marL="0" marR="4572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Membrane Structure and Function</a:t>
            </a:r>
          </a:p>
        </p:txBody>
      </p:sp>
      <p:pic>
        <p:nvPicPr>
          <p:cNvPr id="139" name="Shape 139" descr="07_05PlasmaMembran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971800"/>
            <a:ext cx="5638800" cy="3627436"/>
          </a:xfrm>
          <a:prstGeom prst="rect">
            <a:avLst/>
          </a:prstGeom>
          <a:noFill/>
          <a:ln>
            <a:noFill/>
          </a:ln>
          <a:effectLst>
            <a:outerShdw blurRad="63500" dist="38100" dir="2700000">
              <a:srgbClr val="80808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57200" y="1125537"/>
            <a:ext cx="8229600" cy="51435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4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Membrane Proteins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457200" y="1563687"/>
            <a:ext cx="4040187" cy="685799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rPr lang="en-US" sz="2800" b="1" i="0" u="sng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rPr>
              <a:t>Integral Proteins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4645025" y="1563687"/>
            <a:ext cx="4041774" cy="685799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rPr lang="en-US" sz="2800" b="1" i="0" u="sng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rPr>
              <a:t>Peripheral Proteins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457200" y="2173286"/>
            <a:ext cx="4040187" cy="4608512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US" sz="2400" b="0" i="0" u="none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rPr>
              <a:t>Embedded</a:t>
            </a:r>
            <a:r>
              <a:rPr lang="en-US" sz="24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in membrane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Determined by freeze fracture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Transmembrane with hydrophilic heads/tails and hydrophobic middles</a:t>
            </a:r>
          </a:p>
          <a:p>
            <a:pPr marL="273050" marR="0" lvl="0" indent="-273050" algn="l" rtl="0"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98" name="Shape 198"/>
          <p:cNvSpPr txBox="1">
            <a:spLocks noGrp="1"/>
          </p:cNvSpPr>
          <p:nvPr>
            <p:ph type="body" idx="2"/>
          </p:nvPr>
        </p:nvSpPr>
        <p:spPr>
          <a:xfrm>
            <a:off x="4645025" y="2173286"/>
            <a:ext cx="4041774" cy="4608512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Extracellular or cytoplasmic sides of membrane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NOT embedded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Held in place by the cytoskeleton or ECM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Provides stronger framework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/>
        </p:nvSpPr>
        <p:spPr>
          <a:xfrm>
            <a:off x="838200" y="5943600"/>
            <a:ext cx="7848599" cy="6095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3200" b="1" i="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Integral &amp; Peripheral proteins</a:t>
            </a:r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228600"/>
            <a:ext cx="7848599" cy="5516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225425" y="762000"/>
            <a:ext cx="8693150" cy="106679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Transmembrane protein structure</a:t>
            </a:r>
          </a:p>
        </p:txBody>
      </p:sp>
      <p:pic>
        <p:nvPicPr>
          <p:cNvPr id="210" name="Shape 210" descr="07_09TransmembProtein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1595437"/>
            <a:ext cx="4038599" cy="4981574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/>
          <p:nvPr/>
        </p:nvSpPr>
        <p:spPr>
          <a:xfrm>
            <a:off x="2590800" y="3657600"/>
            <a:ext cx="2444750" cy="484187"/>
          </a:xfrm>
          <a:prstGeom prst="rightArrow">
            <a:avLst>
              <a:gd name="adj1" fmla="val 19461"/>
              <a:gd name="adj2" fmla="val 50000"/>
            </a:avLst>
          </a:prstGeom>
          <a:solidFill>
            <a:srgbClr val="C00000"/>
          </a:solidFill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Shape 212"/>
          <p:cNvSpPr/>
          <p:nvPr/>
        </p:nvSpPr>
        <p:spPr>
          <a:xfrm rot="-9600000">
            <a:off x="4976812" y="2986087"/>
            <a:ext cx="1919287" cy="485774"/>
          </a:xfrm>
          <a:prstGeom prst="rightArrow">
            <a:avLst>
              <a:gd name="adj1" fmla="val 18867"/>
              <a:gd name="adj2" fmla="val 50000"/>
            </a:avLst>
          </a:prstGeom>
          <a:solidFill>
            <a:srgbClr val="069009"/>
          </a:solidFill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3" name="Shape 213"/>
          <p:cNvSpPr/>
          <p:nvPr/>
        </p:nvSpPr>
        <p:spPr>
          <a:xfrm rot="9720000">
            <a:off x="4981574" y="4576762"/>
            <a:ext cx="1931987" cy="485774"/>
          </a:xfrm>
          <a:prstGeom prst="rightArrow">
            <a:avLst>
              <a:gd name="adj1" fmla="val 18884"/>
              <a:gd name="adj2" fmla="val 50000"/>
            </a:avLst>
          </a:prstGeom>
          <a:solidFill>
            <a:srgbClr val="069009"/>
          </a:solidFill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" name="Shape 214"/>
          <p:cNvSpPr txBox="1"/>
          <p:nvPr/>
        </p:nvSpPr>
        <p:spPr>
          <a:xfrm>
            <a:off x="0" y="3429000"/>
            <a:ext cx="2438399" cy="9540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Times New Roman"/>
              <a:buNone/>
            </a:pPr>
            <a:r>
              <a:rPr lang="en-US" sz="28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Hydrophobic interior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6934200" y="3505200"/>
            <a:ext cx="2438399" cy="9540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9009"/>
              </a:buClr>
              <a:buSzPct val="25000"/>
              <a:buFont typeface="Times New Roman"/>
              <a:buNone/>
            </a:pPr>
            <a:r>
              <a:rPr lang="en-US" sz="2800" b="1" i="0" u="none">
                <a:solidFill>
                  <a:srgbClr val="0690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Hydrophilic ends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Shape 220" descr="07_10_MembProteinFunction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7786" y="274637"/>
            <a:ext cx="6450011" cy="6583361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/>
          <p:nvPr/>
        </p:nvSpPr>
        <p:spPr>
          <a:xfrm>
            <a:off x="0" y="2209800"/>
            <a:ext cx="2666999" cy="2062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en-US" sz="32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functions of membrane proteins</a:t>
            </a: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Carbohydrates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457200" y="168751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US" sz="2600" b="1" i="0" u="sng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Function</a:t>
            </a:r>
            <a:r>
              <a:rPr lang="en-US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: cell-cell recognition; developing organisms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Glycolipids, glycoproteins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Eg. blood transfusions are type-specific</a:t>
            </a:r>
          </a:p>
        </p:txBody>
      </p:sp>
      <p:pic>
        <p:nvPicPr>
          <p:cNvPr id="228" name="Shape 228"/>
          <p:cNvPicPr preferRelativeResize="0"/>
          <p:nvPr/>
        </p:nvPicPr>
        <p:blipFill rotWithShape="1">
          <a:blip r:embed="rId3">
            <a:alphaModFix/>
          </a:blip>
          <a:srcRect b="30435"/>
          <a:stretch/>
        </p:blipFill>
        <p:spPr>
          <a:xfrm>
            <a:off x="1143000" y="3294062"/>
            <a:ext cx="6781800" cy="3316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59055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Synthesis and sidedness of membranes</a:t>
            </a:r>
          </a:p>
        </p:txBody>
      </p:sp>
      <p:pic>
        <p:nvPicPr>
          <p:cNvPr id="234" name="Shape 234" descr="07_12MembraneSynthesis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990600"/>
            <a:ext cx="7473949" cy="5634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Selective Permeability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US" sz="3200" b="0" i="0" u="sng">
                <a:solidFill>
                  <a:srgbClr val="069009"/>
                </a:solidFill>
                <a:latin typeface="Constantia"/>
                <a:ea typeface="Constantia"/>
                <a:cs typeface="Constantia"/>
                <a:sym typeface="Constantia"/>
              </a:rPr>
              <a:t>Small molecules </a:t>
            </a:r>
            <a:r>
              <a:rPr lang="en-US" sz="3200" b="0" i="0" u="none">
                <a:solidFill>
                  <a:srgbClr val="069009"/>
                </a:solidFill>
                <a:latin typeface="Constantia"/>
                <a:ea typeface="Constantia"/>
                <a:cs typeface="Constantia"/>
                <a:sym typeface="Constantia"/>
              </a:rPr>
              <a:t>(polar or nonpolar) cross easily (hydrocarbons, hydrophobic molecules, CO</a:t>
            </a:r>
            <a:r>
              <a:rPr lang="en-US" sz="3200" b="0" i="0" u="none" baseline="-25000">
                <a:solidFill>
                  <a:srgbClr val="069009"/>
                </a:solidFill>
                <a:latin typeface="Constantia"/>
                <a:ea typeface="Constantia"/>
                <a:cs typeface="Constantia"/>
                <a:sym typeface="Constantia"/>
              </a:rPr>
              <a:t>2</a:t>
            </a:r>
            <a:r>
              <a:rPr lang="en-US" sz="3200" b="0" i="0" u="none">
                <a:solidFill>
                  <a:srgbClr val="069009"/>
                </a:solidFill>
                <a:latin typeface="Constantia"/>
                <a:ea typeface="Constantia"/>
                <a:cs typeface="Constantia"/>
                <a:sym typeface="Constantia"/>
              </a:rPr>
              <a:t>, O</a:t>
            </a:r>
            <a:r>
              <a:rPr lang="en-US" sz="3200" b="0" i="0" u="none" baseline="-25000">
                <a:solidFill>
                  <a:srgbClr val="069009"/>
                </a:solidFill>
                <a:latin typeface="Constantia"/>
                <a:ea typeface="Constantia"/>
                <a:cs typeface="Constantia"/>
                <a:sym typeface="Constantia"/>
              </a:rPr>
              <a:t>2</a:t>
            </a:r>
            <a:r>
              <a:rPr lang="en-US" sz="3200" b="0" i="0" u="none">
                <a:solidFill>
                  <a:srgbClr val="069009"/>
                </a:solidFill>
                <a:latin typeface="Constantia"/>
                <a:ea typeface="Constantia"/>
                <a:cs typeface="Constantia"/>
                <a:sym typeface="Constantia"/>
              </a:rPr>
              <a:t>)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US" sz="3200" b="0" i="0" u="none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rPr>
              <a:t>Hydrophobic core </a:t>
            </a:r>
            <a:r>
              <a:rPr lang="en-US" sz="3200" b="1" i="1" u="none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rPr>
              <a:t>prevents</a:t>
            </a:r>
            <a:r>
              <a:rPr lang="en-US" sz="3200" b="0" i="0" u="none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rPr>
              <a:t> passage of </a:t>
            </a:r>
            <a:r>
              <a:rPr lang="en-US" sz="3200" b="0" i="0" u="sng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rPr>
              <a:t>ions</a:t>
            </a:r>
            <a:r>
              <a:rPr lang="en-US" sz="3200" b="0" i="0" u="none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rPr>
              <a:t>, </a:t>
            </a:r>
            <a:r>
              <a:rPr lang="en-US" sz="3200" b="0" i="0" u="sng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rPr>
              <a:t>large polar molecules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Passive Transport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457200" y="1536700"/>
            <a:ext cx="8229600" cy="4387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NO ENERGY (ATP) needed!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US" sz="2600" b="1" i="0" u="none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Diffusion</a:t>
            </a:r>
            <a:r>
              <a:rPr lang="en-US" sz="2600" b="0" i="0" u="none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600" b="0" i="1" u="none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down</a:t>
            </a:r>
            <a:r>
              <a:rPr lang="en-US" sz="2600" b="0" i="0" u="none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600" b="0" i="0" u="sng">
                <a:solidFill>
                  <a:srgbClr val="55A839"/>
                </a:solidFill>
                <a:latin typeface="Constantia"/>
                <a:ea typeface="Constantia"/>
                <a:cs typeface="Constantia"/>
                <a:sym typeface="Constantia"/>
              </a:rPr>
              <a:t>concentration gradient</a:t>
            </a:r>
            <a:r>
              <a:rPr lang="en-US" sz="2600" b="0" i="0" u="none">
                <a:solidFill>
                  <a:srgbClr val="55A839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(high → low concentration)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Eg. hydrocarbons, CO</a:t>
            </a:r>
            <a:r>
              <a:rPr lang="en-US" sz="2600" b="0" i="0" u="none" baseline="-25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</a:t>
            </a:r>
            <a:r>
              <a:rPr lang="en-US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, O</a:t>
            </a:r>
            <a:r>
              <a:rPr lang="en-US" sz="2600" b="0" i="0" u="none" baseline="-25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</a:t>
            </a:r>
            <a:r>
              <a:rPr lang="en-US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, H</a:t>
            </a:r>
            <a:r>
              <a:rPr lang="en-US" sz="2600" b="0" i="0" u="none" baseline="-25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</a:t>
            </a:r>
            <a:r>
              <a:rPr lang="en-US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</a:t>
            </a:r>
          </a:p>
        </p:txBody>
      </p:sp>
      <p:pic>
        <p:nvPicPr>
          <p:cNvPr id="247" name="Shape 247" descr="07_13aDiffusionMembran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3582987"/>
            <a:ext cx="6400799" cy="3122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Diffusion</a:t>
            </a:r>
          </a:p>
        </p:txBody>
      </p:sp>
      <p:pic>
        <p:nvPicPr>
          <p:cNvPr id="253" name="Shape 253" descr="07_13bDiffusionMembrane-L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111375"/>
            <a:ext cx="8229600" cy="4037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Shape 258" descr="07_14Osmosis-L.jpg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290512"/>
            <a:ext cx="6172199" cy="6289674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407987" y="4022725"/>
            <a:ext cx="3511549" cy="1512886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3600" b="1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Osmosis</a:t>
            </a:r>
            <a:r>
              <a:rPr lang="en-US"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 diffusion of H</a:t>
            </a:r>
            <a:r>
              <a:rPr lang="en-US" sz="3600" b="0" i="0" u="none" strike="noStrike" cap="none" baseline="-2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You Must Know: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68312" marR="0" lvl="0" indent="-417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Why membranes are selectively permeable.</a:t>
            </a:r>
          </a:p>
          <a:p>
            <a:pPr marL="468312" marR="0" lvl="0" indent="-41751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 role of phospholipids, proteins, and carbohydrates in membranes.</a:t>
            </a:r>
          </a:p>
          <a:p>
            <a:pPr marL="468312" marR="0" lvl="0" indent="-41751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How water will move if a cell is placed in an isotonic, hypertonic, or hypotonic solution.</a:t>
            </a:r>
          </a:p>
          <a:p>
            <a:pPr marL="468312" marR="0" lvl="0" indent="-41751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How electrochemical gradients are formed.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219075" y="36511"/>
            <a:ext cx="8656637" cy="139065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lang="en-US" sz="32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External environments can be </a:t>
            </a:r>
            <a:r>
              <a:rPr lang="en-US" sz="3200" b="0" i="0" u="sng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hypotonic</a:t>
            </a:r>
            <a:r>
              <a:rPr lang="en-US" sz="32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0" i="0" u="sng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isotonic</a:t>
            </a:r>
            <a:r>
              <a:rPr lang="en-US" sz="32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3200" b="0" i="0" u="sng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hypertonic</a:t>
            </a:r>
            <a:r>
              <a:rPr lang="en-US" sz="32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to internal environments of cell</a:t>
            </a:r>
          </a:p>
        </p:txBody>
      </p:sp>
      <p:pic>
        <p:nvPicPr>
          <p:cNvPr id="265" name="Shape 265" descr="07_15WaterBalanc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384300"/>
            <a:ext cx="7934324" cy="5432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ctrTitle"/>
          </p:nvPr>
        </p:nvSpPr>
        <p:spPr>
          <a:xfrm>
            <a:off x="536575" y="2212975"/>
            <a:ext cx="7851774" cy="1828800"/>
          </a:xfrm>
          <a:prstGeom prst="rect">
            <a:avLst/>
          </a:prstGeom>
          <a:noFill/>
          <a:ln>
            <a:noFill/>
          </a:ln>
        </p:spPr>
        <p:txBody>
          <a:bodyPr lIns="0" tIns="0" rIns="18275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ct val="25000"/>
              <a:buFont typeface="Calibri"/>
              <a:buNone/>
            </a:pPr>
            <a:r>
              <a:rPr lang="en-US" sz="5600" b="1" i="0" u="none" strike="noStrike" cap="non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rPr>
              <a:t>Understanding Water Potential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5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Water Potential</a:t>
            </a:r>
          </a:p>
        </p:txBody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rPr lang="en-US" sz="2400" b="1" i="0" u="sng">
                <a:solidFill>
                  <a:srgbClr val="000090"/>
                </a:solidFill>
                <a:latin typeface="Constantia"/>
                <a:ea typeface="Constantia"/>
                <a:cs typeface="Constantia"/>
                <a:sym typeface="Constantia"/>
              </a:rPr>
              <a:t>Water potential (ψ)</a:t>
            </a:r>
            <a:r>
              <a:rPr lang="en-US" sz="24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: H</a:t>
            </a:r>
            <a:r>
              <a:rPr lang="en-US" sz="2400" b="0" i="0" u="none" baseline="-25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</a:t>
            </a:r>
            <a:r>
              <a:rPr lang="en-US" sz="24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 moves from high ψ → low ψ potential</a:t>
            </a:r>
          </a:p>
          <a:p>
            <a:pPr marL="273050" marR="0" lvl="0" indent="-27305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rPr lang="en-US" sz="2400" b="1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Water potential equation: </a:t>
            </a:r>
          </a:p>
          <a:p>
            <a:pPr marL="273050" marR="0" lvl="0" indent="-27305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rPr lang="en-US" sz="2400" b="1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ψ = ψ</a:t>
            </a:r>
            <a:r>
              <a:rPr lang="en-US" sz="2400" b="1" i="0" u="none" baseline="-25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</a:t>
            </a:r>
            <a:r>
              <a:rPr lang="en-US" sz="2400" b="1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+ ψ</a:t>
            </a:r>
            <a:r>
              <a:rPr lang="en-US" sz="2400" b="1" i="0" u="none" baseline="-25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</a:t>
            </a:r>
          </a:p>
          <a:p>
            <a:pPr marL="273050" marR="0" lvl="0" indent="-2730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Water potential (</a:t>
            </a:r>
            <a:r>
              <a:rPr lang="en-US" sz="2400" b="1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ψ</a:t>
            </a:r>
            <a:r>
              <a:rPr lang="en-US" sz="24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) = free energy of water</a:t>
            </a:r>
          </a:p>
          <a:p>
            <a:pPr marL="273050" marR="0" lvl="0" indent="-2730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Solute potential (</a:t>
            </a:r>
            <a:r>
              <a:rPr lang="en-US" sz="2400" b="1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ψ</a:t>
            </a:r>
            <a:r>
              <a:rPr lang="en-US" sz="2400" b="1" i="0" u="none" baseline="-25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</a:t>
            </a:r>
            <a:r>
              <a:rPr lang="en-US" sz="24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) = solute concentration (osmotic potential)</a:t>
            </a:r>
          </a:p>
          <a:p>
            <a:pPr marL="273050" marR="0" lvl="0" indent="-2730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Pressure potential (</a:t>
            </a:r>
            <a:r>
              <a:rPr lang="en-US" sz="2400" b="1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ψ</a:t>
            </a:r>
            <a:r>
              <a:rPr lang="en-US" sz="2400" b="1" i="0" u="none" baseline="-25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</a:t>
            </a:r>
            <a:r>
              <a:rPr lang="en-US" sz="24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) = physical pressure on solution; </a:t>
            </a:r>
            <a:r>
              <a:rPr lang="en-US" sz="2400" b="1" i="1" u="none">
                <a:solidFill>
                  <a:srgbClr val="008000"/>
                </a:solidFill>
                <a:latin typeface="Constantia"/>
                <a:ea typeface="Constantia"/>
                <a:cs typeface="Constantia"/>
                <a:sym typeface="Constantia"/>
              </a:rPr>
              <a:t>turgor pressure (plants)</a:t>
            </a:r>
          </a:p>
          <a:p>
            <a:pPr marL="639762" marR="0" lvl="1" indent="-24606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935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Pure water: ψ</a:t>
            </a:r>
            <a:r>
              <a:rPr lang="en-US" sz="2200" b="1" i="0" u="none" strike="noStrike" cap="none" baseline="-25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</a:t>
            </a:r>
            <a:r>
              <a:rPr lang="en-US"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= 0 MPa</a:t>
            </a:r>
          </a:p>
          <a:p>
            <a:pPr marL="639762" marR="0" lvl="1" indent="-24606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935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Plant cells: ψ</a:t>
            </a:r>
            <a:r>
              <a:rPr lang="en-US" sz="2200" b="1" i="0" u="none" strike="noStrike" cap="none" baseline="-25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</a:t>
            </a:r>
            <a:r>
              <a:rPr lang="en-US"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= 1 MPa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304800" y="704850"/>
            <a:ext cx="8534399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Calibri"/>
              <a:buNone/>
            </a:pPr>
            <a:r>
              <a:rPr lang="en-US" sz="50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Calculating Solute Potential (ψ</a:t>
            </a:r>
            <a:r>
              <a:rPr lang="en-US" sz="5000" b="1" i="0" u="none" strike="noStrike" cap="none" baseline="-25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50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</a:p>
        </p:txBody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rPr lang="en-US" sz="3700" b="1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ψ</a:t>
            </a:r>
            <a:r>
              <a:rPr lang="en-US" sz="3700" b="1" i="0" u="none" baseline="-25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</a:t>
            </a:r>
            <a:r>
              <a:rPr lang="en-US" sz="3700" b="1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= -iCRT</a:t>
            </a:r>
          </a:p>
          <a:p>
            <a:pPr marL="639762" marR="0" lvl="1" indent="-246062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639762" marR="0" lvl="1" indent="-246062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 = ionization constant (# particles made in water)</a:t>
            </a:r>
          </a:p>
          <a:p>
            <a:pPr marL="639762" marR="0" lvl="1" indent="-246062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 = molar concentration</a:t>
            </a:r>
          </a:p>
          <a:p>
            <a:pPr marL="639762" marR="0" lvl="1" indent="-246062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 = pressure constant (0.0831 liter bars/mole-K)</a:t>
            </a:r>
          </a:p>
          <a:p>
            <a:pPr marL="639762" marR="0" lvl="1" indent="-246062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 = temperature in K (273 + </a:t>
            </a:r>
            <a:r>
              <a:rPr lang="en-US" sz="2600" b="0" i="0" u="none" strike="noStrike" cap="none" baseline="30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0</a:t>
            </a:r>
            <a:r>
              <a:rPr lang="en-US"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C)</a:t>
            </a:r>
          </a:p>
          <a:p>
            <a:pPr marL="273050" marR="0" lvl="0" indent="-2730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endParaRPr sz="3000" b="0" i="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2730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US" sz="30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 </a:t>
            </a:r>
            <a:r>
              <a:rPr lang="en-US" sz="3000" b="1" i="0" u="non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addition of solute </a:t>
            </a:r>
            <a:r>
              <a:rPr lang="en-US" sz="30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to water </a:t>
            </a:r>
            <a:r>
              <a:rPr lang="en-US" sz="3000" b="1" i="1" u="none">
                <a:solidFill>
                  <a:srgbClr val="7030A0"/>
                </a:solidFill>
                <a:latin typeface="Constantia"/>
                <a:ea typeface="Constantia"/>
                <a:cs typeface="Constantia"/>
                <a:sym typeface="Constantia"/>
              </a:rPr>
              <a:t>lowers</a:t>
            </a:r>
            <a:r>
              <a:rPr lang="en-US" sz="30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the solute potential (more </a:t>
            </a:r>
            <a:r>
              <a:rPr lang="en-US" sz="3000" b="1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negative</a:t>
            </a:r>
            <a:r>
              <a:rPr lang="en-US" sz="30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) and therefore </a:t>
            </a:r>
            <a:r>
              <a:rPr lang="en-US" sz="3000" b="1" i="1" u="none">
                <a:solidFill>
                  <a:srgbClr val="7030A0"/>
                </a:solidFill>
                <a:latin typeface="Constantia"/>
                <a:ea typeface="Constantia"/>
                <a:cs typeface="Constantia"/>
                <a:sym typeface="Constantia"/>
              </a:rPr>
              <a:t>decreases</a:t>
            </a:r>
            <a:r>
              <a:rPr lang="en-US" sz="30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the water potential.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5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Where will </a:t>
            </a:r>
            <a:r>
              <a:rPr lang="en-US" sz="5000" b="1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WATER</a:t>
            </a:r>
            <a:r>
              <a:rPr lang="en-US" sz="5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move?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rPr lang="en-US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From an area of: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higher ψ → lower ψ (more negative ψ)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low solute concentration → high solute concentration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high pressure → low pressure</a:t>
            </a:r>
          </a:p>
          <a:p>
            <a:pPr marL="273050" marR="0" lvl="0" indent="-273050" algn="l" rtl="0"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89" name="Shape 289" descr="http://tnpsc.files.wordpress.com/2012/07/osmosis.jpg?w=5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3892550"/>
            <a:ext cx="2676525" cy="270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 descr="http://biowithvalerie.files.wordpress.com/2012/07/osmosiss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1475" y="3962400"/>
            <a:ext cx="5257799" cy="2638424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38100" dir="27000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457200" y="3703637"/>
            <a:ext cx="8229600" cy="29257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Calibri"/>
              <a:buAutoNum type="arabicPeriod"/>
            </a:pPr>
            <a:r>
              <a:rPr lang="en-US" sz="28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Which chamber has a lower water potential?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Calibri"/>
              <a:buAutoNum type="arabicPeriod"/>
            </a:pPr>
            <a:r>
              <a:rPr lang="en-US" sz="28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Which chamber has a lower solute potential?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Calibri"/>
              <a:buAutoNum type="arabicPeriod"/>
            </a:pPr>
            <a:r>
              <a:rPr lang="en-US" sz="28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In which direction will osmosis occur?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Calibri"/>
              <a:buAutoNum type="arabicPeriod"/>
            </a:pPr>
            <a:r>
              <a:rPr lang="en-US" sz="28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If one chamber has a Ψ of  -2000 kPa, and the other  -1000 kPa, which is the chamber that has the higher Ψ?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Calibri"/>
              <a:buNone/>
            </a:pPr>
            <a:endParaRPr sz="2800" b="0" i="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273050" algn="l" rtl="0"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96" name="Shape 296" descr="http://textbook.s-anand.net/wp-content/uploads/2011/02/11_3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0"/>
            <a:ext cx="5029199" cy="3643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Shape 3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4975" y="7937"/>
            <a:ext cx="54578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5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Sample Problem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Calibri"/>
              <a:buAutoNum type="arabicPeriod"/>
            </a:pPr>
            <a:r>
              <a:rPr lang="en-US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Calculate the solute potential of a 0.1M NaCl solution at 25°C.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Calibri"/>
              <a:buNone/>
            </a:pPr>
            <a:endParaRPr sz="2600" b="0" i="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Calibri"/>
              <a:buNone/>
            </a:pPr>
            <a:endParaRPr sz="2600" b="0" i="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Calibri"/>
              <a:buAutoNum type="arabicPeriod"/>
            </a:pPr>
            <a:r>
              <a:rPr lang="en-US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If the concentration of NaCl inside the plant cell is 0.15M, which way will the water diffuse if the cell is placed in the 0.1M NaCl solution?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Shape 312" descr="07_UN01Summary_C3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3400" y="2743200"/>
            <a:ext cx="4800600" cy="4040187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89534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Facilitated Diffusion</a:t>
            </a:r>
          </a:p>
        </p:txBody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228600" y="18288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rPr lang="en-US" sz="2800" b="1" i="0" u="sng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Transport proteins</a:t>
            </a:r>
            <a:r>
              <a:rPr lang="en-US" sz="2800" b="1" i="0" u="none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8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(channel or carrier proteins) help </a:t>
            </a:r>
            <a:r>
              <a:rPr lang="en-US" sz="2800" b="0" i="0" u="sng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hydrophilic</a:t>
            </a:r>
            <a:r>
              <a:rPr lang="en-US" sz="28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substances cross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273050" algn="l" rtl="0"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15" name="Shape 315"/>
          <p:cNvSpPr txBox="1"/>
          <p:nvPr/>
        </p:nvSpPr>
        <p:spPr>
          <a:xfrm>
            <a:off x="304800" y="2819400"/>
            <a:ext cx="4572000" cy="3276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4625" marR="0" lvl="0" indent="-1746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Two ways:</a:t>
            </a:r>
          </a:p>
          <a:p>
            <a:pPr marL="631825" marR="0" lvl="1" indent="-1746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Provide hydrophilic </a:t>
            </a:r>
            <a:r>
              <a:rPr lang="en-US" sz="2600" b="1" i="0" u="none" strike="noStrike" cap="none">
                <a:solidFill>
                  <a:srgbClr val="008000"/>
                </a:solidFill>
                <a:latin typeface="Constantia"/>
                <a:ea typeface="Constantia"/>
                <a:cs typeface="Constantia"/>
                <a:sym typeface="Constantia"/>
              </a:rPr>
              <a:t>channel</a:t>
            </a:r>
          </a:p>
          <a:p>
            <a:pPr marL="631825" marR="0" lvl="1" indent="-1746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Loosely bind/</a:t>
            </a:r>
            <a:r>
              <a:rPr lang="en-US" sz="2600" b="1" i="0" u="none" strike="noStrike" cap="none">
                <a:solidFill>
                  <a:srgbClr val="008000"/>
                </a:solidFill>
                <a:latin typeface="Constantia"/>
                <a:ea typeface="Constantia"/>
                <a:cs typeface="Constantia"/>
                <a:sym typeface="Constantia"/>
              </a:rPr>
              <a:t>carry</a:t>
            </a:r>
            <a:r>
              <a:rPr lang="en-US"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molecule across</a:t>
            </a:r>
          </a:p>
          <a:p>
            <a:pPr marL="174625" marR="0" lvl="0" indent="-1746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Eg. ions, polar molecules (H</a:t>
            </a:r>
            <a:r>
              <a:rPr lang="en-US" sz="2600" b="0" i="0" u="none" baseline="-25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</a:t>
            </a:r>
            <a:r>
              <a:rPr lang="en-US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O, glucose)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 idx="4294967295"/>
          </p:nvPr>
        </p:nvSpPr>
        <p:spPr>
          <a:xfrm>
            <a:off x="152400" y="152400"/>
            <a:ext cx="8763000" cy="1382712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4570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lang="en-US" sz="3600" b="1" i="0" u="sng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Aquaporin</a:t>
            </a:r>
            <a:r>
              <a:rPr lang="en-US"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 channel protein that allows passage of H</a:t>
            </a:r>
            <a:r>
              <a:rPr lang="en-US" sz="3600" b="0" i="0" u="none" strike="noStrike" cap="none" baseline="-2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</a:p>
        </p:txBody>
      </p:sp>
      <p:pic>
        <p:nvPicPr>
          <p:cNvPr id="321" name="Shape 321" descr="https://upload.wikimedia.org/wikipedia/commons/4/49/2625_Aquaporin_Water_Channe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2800" y="1752600"/>
            <a:ext cx="4930774" cy="2479675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38100" dir="2700000">
              <a:srgbClr val="000000">
                <a:alpha val="42745"/>
              </a:srgbClr>
            </a:outerShdw>
          </a:effectLst>
        </p:spPr>
      </p:pic>
      <p:pic>
        <p:nvPicPr>
          <p:cNvPr id="322" name="Shape 322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59375" y="4430712"/>
            <a:ext cx="3630612" cy="220345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38100" dir="2700000">
              <a:srgbClr val="000000">
                <a:alpha val="42745"/>
              </a:srgbClr>
            </a:outerShdw>
          </a:effectLst>
        </p:spPr>
      </p:pic>
      <p:pic>
        <p:nvPicPr>
          <p:cNvPr id="323" name="Shape 323" descr="http://www.3dmoleculardesigns.com/3DMD-Files/Mini-Models/MM-Photos/3DMDAquaporinMiniModel5.jpg?PhotoGallery_Main"/>
          <p:cNvPicPr preferRelativeResize="0"/>
          <p:nvPr/>
        </p:nvPicPr>
        <p:blipFill rotWithShape="1">
          <a:blip r:embed="rId5">
            <a:alphaModFix/>
          </a:blip>
          <a:srcRect l="19447" r="16490"/>
          <a:stretch/>
        </p:blipFill>
        <p:spPr>
          <a:xfrm>
            <a:off x="2797175" y="4449762"/>
            <a:ext cx="1936749" cy="216535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38100" dir="2700000">
              <a:srgbClr val="000000">
                <a:alpha val="42745"/>
              </a:srgbClr>
            </a:outerShdw>
          </a:effectLst>
        </p:spPr>
      </p:pic>
      <p:pic>
        <p:nvPicPr>
          <p:cNvPr id="324" name="Shape 324" descr="Gating and Ion Conductivity of the   Tetrameric Por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7350" y="1981200"/>
            <a:ext cx="2197100" cy="43434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38100" dir="27000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4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Cell Membrane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Calibri"/>
              <a:buAutoNum type="alphaUcPeriod"/>
            </a:pPr>
            <a:r>
              <a:rPr lang="en-US"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Plasma membrane is </a:t>
            </a:r>
            <a:r>
              <a:rPr lang="en-US" sz="2600" b="1" i="0" u="sng" strike="noStrike" cap="non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selectively permeable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Allows some substances to cross more easily than others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Calibri"/>
              <a:buAutoNum type="alphaUcPeriod"/>
            </a:pPr>
            <a:r>
              <a:rPr lang="en-US" sz="2600" b="1" i="0" u="none" strike="noStrike" cap="non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Fluid Mosaic Model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600" b="1" i="0" u="sng" strike="noStrike" cap="none">
                <a:solidFill>
                  <a:srgbClr val="003399"/>
                </a:solidFill>
                <a:latin typeface="Constantia"/>
                <a:ea typeface="Constantia"/>
                <a:cs typeface="Constantia"/>
                <a:sym typeface="Constantia"/>
              </a:rPr>
              <a:t>Fluid</a:t>
            </a:r>
            <a:r>
              <a:rPr lang="en-US"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: membrane held together by weak interactions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600" b="1" i="0" u="sng" strike="noStrike" cap="none">
                <a:solidFill>
                  <a:srgbClr val="003399"/>
                </a:solidFill>
                <a:latin typeface="Constantia"/>
                <a:ea typeface="Constantia"/>
                <a:cs typeface="Constantia"/>
                <a:sym typeface="Constantia"/>
              </a:rPr>
              <a:t>Mosaic</a:t>
            </a:r>
            <a:r>
              <a:rPr lang="en-US"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: phospholipids, proteins, carbs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title"/>
          </p:nvPr>
        </p:nvSpPr>
        <p:spPr>
          <a:xfrm>
            <a:off x="274637" y="609600"/>
            <a:ext cx="8521699" cy="1042986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lang="en-US" sz="3600" b="1" i="0" u="sng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Glucose Transport Protein</a:t>
            </a:r>
            <a:r>
              <a:rPr lang="en-US" sz="36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(carrier protein)</a:t>
            </a:r>
          </a:p>
        </p:txBody>
      </p:sp>
      <p:pic>
        <p:nvPicPr>
          <p:cNvPr id="330" name="Shape 330" descr="http://www.prism.gatech.edu/~gh19/b1510/gluctran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700" y="1514475"/>
            <a:ext cx="7010400" cy="2409824"/>
          </a:xfrm>
          <a:prstGeom prst="rect">
            <a:avLst/>
          </a:prstGeom>
          <a:noFill/>
          <a:ln>
            <a:noFill/>
          </a:ln>
          <a:effectLst>
            <a:outerShdw blurRad="63500" dist="38100" dir="2700000">
              <a:srgbClr val="000000">
                <a:alpha val="42745"/>
              </a:srgbClr>
            </a:outerShdw>
          </a:effectLst>
        </p:spPr>
      </p:pic>
      <p:pic>
        <p:nvPicPr>
          <p:cNvPr id="331" name="Shape 3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57425" y="4114800"/>
            <a:ext cx="4552950" cy="25400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38100" dir="27000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Active Transport</a:t>
            </a:r>
          </a:p>
        </p:txBody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457200" y="1935161"/>
            <a:ext cx="5791200" cy="438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Requires </a:t>
            </a:r>
            <a:r>
              <a:rPr lang="en-US" sz="2600" b="1" i="0" u="non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ENERGY</a:t>
            </a:r>
            <a:r>
              <a:rPr lang="en-US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(ATP)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Proteins transport substances </a:t>
            </a:r>
            <a:r>
              <a:rPr lang="en-US" sz="2600" b="1" i="1" u="none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against</a:t>
            </a:r>
            <a:r>
              <a:rPr lang="en-US" sz="2600" b="0" i="0" u="none">
                <a:solidFill>
                  <a:srgbClr val="9900CC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600" b="0" i="0" u="sng">
                <a:solidFill>
                  <a:srgbClr val="069009"/>
                </a:solidFill>
                <a:latin typeface="Constantia"/>
                <a:ea typeface="Constantia"/>
                <a:cs typeface="Constantia"/>
                <a:sym typeface="Constantia"/>
              </a:rPr>
              <a:t>concentration gradient</a:t>
            </a:r>
            <a:r>
              <a:rPr lang="en-US" sz="2600" b="0" i="0" u="none">
                <a:solidFill>
                  <a:srgbClr val="069009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(low → high conc.)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Eg. Na</a:t>
            </a:r>
            <a:r>
              <a:rPr lang="en-US" sz="2600" b="0" i="0" u="none" baseline="30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+</a:t>
            </a:r>
            <a:r>
              <a:rPr lang="en-US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/K</a:t>
            </a:r>
            <a:r>
              <a:rPr lang="en-US" sz="2600" b="0" i="0" u="none" baseline="30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+</a:t>
            </a:r>
            <a:r>
              <a:rPr lang="en-US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pump, proton pump</a:t>
            </a:r>
          </a:p>
        </p:txBody>
      </p:sp>
      <p:pic>
        <p:nvPicPr>
          <p:cNvPr id="338" name="Shape 338" descr="07_UN02Summary_C4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0" y="1600200"/>
            <a:ext cx="2217736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25000"/>
              <a:buFont typeface="Calibri"/>
              <a:buNone/>
            </a:pPr>
            <a:r>
              <a:rPr lang="en-US" sz="3600" b="1" i="0" u="sng" strike="noStrike" cap="none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Electrogenic Pumps</a:t>
            </a:r>
            <a:r>
              <a:rPr lang="en-US"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 generate voltage across membrane</a:t>
            </a:r>
          </a:p>
        </p:txBody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4040187" cy="658812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rPr lang="en-US" sz="2800" b="1" i="0" u="sng" cap="non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Na</a:t>
            </a:r>
            <a:r>
              <a:rPr lang="en-US" sz="2800" b="1" i="0" u="sng" cap="none" baseline="3000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+</a:t>
            </a:r>
            <a:r>
              <a:rPr lang="en-US" sz="2800" b="1" i="0" u="sng" cap="non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/K</a:t>
            </a:r>
            <a:r>
              <a:rPr lang="en-US" sz="2800" b="1" i="0" u="sng" cap="none" baseline="3000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+</a:t>
            </a:r>
            <a:r>
              <a:rPr lang="en-US" sz="2800" b="1" i="0" u="sng" cap="non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 Pump</a:t>
            </a:r>
          </a:p>
        </p:txBody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4797425" y="1681161"/>
            <a:ext cx="4041774" cy="654050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rPr lang="en-US" sz="2800" b="1" i="0" u="sng" cap="non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Proton Pump</a:t>
            </a:r>
          </a:p>
        </p:txBody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457200" y="2335211"/>
            <a:ext cx="4040187" cy="3846511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Pump Na</a:t>
            </a:r>
            <a:r>
              <a:rPr lang="en-US" sz="2400" b="0" i="0" u="none" baseline="30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+</a:t>
            </a:r>
            <a:r>
              <a:rPr lang="en-US" sz="24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out, K</a:t>
            </a:r>
            <a:r>
              <a:rPr lang="en-US" sz="2400" b="0" i="0" u="none" baseline="30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+</a:t>
            </a:r>
            <a:r>
              <a:rPr lang="en-US" sz="24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into cell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Nerve transmission</a:t>
            </a:r>
          </a:p>
        </p:txBody>
      </p:sp>
      <p:sp>
        <p:nvSpPr>
          <p:cNvPr id="347" name="Shape 347"/>
          <p:cNvSpPr txBox="1">
            <a:spLocks noGrp="1"/>
          </p:cNvSpPr>
          <p:nvPr>
            <p:ph type="body" idx="2"/>
          </p:nvPr>
        </p:nvSpPr>
        <p:spPr>
          <a:xfrm>
            <a:off x="4797425" y="2335211"/>
            <a:ext cx="4041774" cy="3846511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Push protons (H</a:t>
            </a:r>
            <a:r>
              <a:rPr lang="en-US" sz="2400" b="0" i="0" u="none" baseline="30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+</a:t>
            </a:r>
            <a:r>
              <a:rPr lang="en-US" sz="24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) across membrane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Eg. mitochondria (ATP production)</a:t>
            </a:r>
          </a:p>
        </p:txBody>
      </p:sp>
      <p:pic>
        <p:nvPicPr>
          <p:cNvPr id="348" name="Shape 348" descr="07_18SodiumPotassPump_6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3429000"/>
            <a:ext cx="4502150" cy="3271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Shape 349" descr="07_20ProtonPump-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2850" y="4024312"/>
            <a:ext cx="3892550" cy="1690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xfrm>
            <a:off x="304800" y="6096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25000"/>
              <a:buFont typeface="Calibri"/>
              <a:buNone/>
            </a:pPr>
            <a:r>
              <a:rPr lang="en-US" sz="3200" b="1" i="0" u="sng" strike="noStrike" cap="none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Cotransport</a:t>
            </a:r>
            <a:r>
              <a:rPr lang="en-US" sz="3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 membrane protein enables “downhill” diffusion of one solute to drive “uphill” transport of other</a:t>
            </a:r>
          </a:p>
        </p:txBody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228600" y="1905000"/>
            <a:ext cx="8915400" cy="8842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Eg. sucrose-H</a:t>
            </a:r>
            <a:r>
              <a:rPr lang="en-US" sz="2800" b="0" i="0" u="none" baseline="30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+</a:t>
            </a:r>
            <a:r>
              <a:rPr lang="en-US" sz="28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cotransporter (sugar-loading in plants)</a:t>
            </a:r>
          </a:p>
        </p:txBody>
      </p:sp>
      <p:pic>
        <p:nvPicPr>
          <p:cNvPr id="356" name="Shape 356" descr="07_21Cotransport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2493961"/>
            <a:ext cx="5638800" cy="4211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68579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CC"/>
              </a:buClr>
              <a:buSzPct val="25000"/>
              <a:buFont typeface="Helvetica Neue"/>
              <a:buNone/>
            </a:pPr>
            <a:r>
              <a:rPr lang="en-US" sz="4000" b="1" i="0" u="none" strike="noStrike" cap="none">
                <a:solidFill>
                  <a:srgbClr val="9900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Passive vs. Active Transport</a:t>
            </a:r>
          </a:p>
        </p:txBody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457200" y="1112837"/>
            <a:ext cx="4038599" cy="55165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Little or no Energy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High → low concentrations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US" sz="2600" b="1" i="0" u="none">
                <a:solidFill>
                  <a:srgbClr val="069009"/>
                </a:solidFill>
                <a:latin typeface="Constantia"/>
                <a:ea typeface="Constantia"/>
                <a:cs typeface="Constantia"/>
                <a:sym typeface="Constantia"/>
              </a:rPr>
              <a:t>DOWN</a:t>
            </a:r>
            <a:r>
              <a:rPr lang="en-US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the concentration gradient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eg. diffusion, osmosis, facilitated diffusion (w/transport protein)</a:t>
            </a:r>
          </a:p>
        </p:txBody>
      </p:sp>
      <p:sp>
        <p:nvSpPr>
          <p:cNvPr id="363" name="Shape 363"/>
          <p:cNvSpPr txBox="1">
            <a:spLocks noGrp="1"/>
          </p:cNvSpPr>
          <p:nvPr>
            <p:ph type="body" idx="2"/>
          </p:nvPr>
        </p:nvSpPr>
        <p:spPr>
          <a:xfrm>
            <a:off x="4953000" y="1112837"/>
            <a:ext cx="4038599" cy="5059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Requires Energy (ATP)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Low → high concentrations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US" sz="2600" b="1" i="0" u="none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rPr>
              <a:t>AGAINST</a:t>
            </a:r>
            <a:r>
              <a:rPr lang="en-US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the concentration gradient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eg. pumps, exo/endocytosis</a:t>
            </a:r>
          </a:p>
          <a:p>
            <a:pPr marL="273050" marR="0" lvl="0" indent="-27305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endParaRPr sz="2600" b="0" i="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364" name="Shape 364"/>
          <p:cNvGrpSpPr/>
          <p:nvPr/>
        </p:nvGrpSpPr>
        <p:grpSpPr>
          <a:xfrm>
            <a:off x="1468437" y="4999037"/>
            <a:ext cx="1804987" cy="1633536"/>
            <a:chOff x="1468437" y="4999037"/>
            <a:chExt cx="1804987" cy="1633536"/>
          </a:xfrm>
        </p:grpSpPr>
        <p:pic>
          <p:nvPicPr>
            <p:cNvPr id="365" name="Shape 36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68437" y="4999037"/>
              <a:ext cx="1804987" cy="16335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6" name="Shape 366"/>
            <p:cNvSpPr txBox="1"/>
            <p:nvPr/>
          </p:nvSpPr>
          <p:spPr>
            <a:xfrm rot="2400000">
              <a:off x="1400174" y="5618161"/>
              <a:ext cx="1925636" cy="3047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67" name="Shape 367"/>
          <p:cNvGrpSpPr/>
          <p:nvPr/>
        </p:nvGrpSpPr>
        <p:grpSpPr>
          <a:xfrm>
            <a:off x="6205537" y="4973637"/>
            <a:ext cx="1658936" cy="1512886"/>
            <a:chOff x="6205537" y="4973637"/>
            <a:chExt cx="1658936" cy="1512886"/>
          </a:xfrm>
        </p:grpSpPr>
        <p:pic>
          <p:nvPicPr>
            <p:cNvPr id="368" name="Shape 36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05537" y="4973637"/>
              <a:ext cx="1658936" cy="15128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9" name="Shape 369"/>
            <p:cNvSpPr txBox="1"/>
            <p:nvPr/>
          </p:nvSpPr>
          <p:spPr>
            <a:xfrm rot="-2460000">
              <a:off x="6159499" y="5546725"/>
              <a:ext cx="1735137" cy="3047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Shape 374" descr="07_19PassiveActiveTrans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282575"/>
            <a:ext cx="8077199" cy="642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Osmoregulation</a:t>
            </a:r>
          </a:p>
        </p:txBody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457200" y="1612900"/>
            <a:ext cx="8458200" cy="1720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Control solute &amp; water balance</a:t>
            </a:r>
          </a:p>
          <a:p>
            <a:pPr marL="273050" marR="0" lvl="0" indent="-2730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US" sz="2600" b="1" i="0" u="non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Contractile vacuole</a:t>
            </a:r>
            <a:r>
              <a:rPr lang="en-US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: “bilge pump” forces out fresh water as it enters by osmosis</a:t>
            </a:r>
          </a:p>
          <a:p>
            <a:pPr marL="273050" marR="0" lvl="0" indent="-2730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Eg. paramecium caudatum – freshwater protist</a:t>
            </a:r>
          </a:p>
        </p:txBody>
      </p:sp>
      <p:pic>
        <p:nvPicPr>
          <p:cNvPr id="381" name="Shape 381" descr="07_16ContractileVacuol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3503612"/>
            <a:ext cx="6858000" cy="3201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4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Bulk Transport</a:t>
            </a:r>
          </a:p>
        </p:txBody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381999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Transport of proteins, polysaccharides, large molecules</a:t>
            </a:r>
          </a:p>
        </p:txBody>
      </p:sp>
      <p:pic>
        <p:nvPicPr>
          <p:cNvPr id="388" name="Shape 388" descr="http://4.bp.blogspot.com/_rBYpndaJ_ak/TLZLaM4OCQI/AAAAAAAAARU/8iax7xfb0F4/s1600/Endocytosis+and+Exocytosi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886075"/>
            <a:ext cx="4667250" cy="3209925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Shape 389"/>
          <p:cNvSpPr txBox="1"/>
          <p:nvPr/>
        </p:nvSpPr>
        <p:spPr>
          <a:xfrm>
            <a:off x="5029200" y="2895600"/>
            <a:ext cx="4190999" cy="1816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en-US" sz="2800" b="1" i="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Endocytosis</a:t>
            </a: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take in macromolecules, form new vesicles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0" name="Shape 390"/>
          <p:cNvSpPr txBox="1"/>
          <p:nvPr/>
        </p:nvSpPr>
        <p:spPr>
          <a:xfrm>
            <a:off x="5029200" y="4508500"/>
            <a:ext cx="3962399" cy="1816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en-US" sz="2800" b="1" i="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Exocytosis</a:t>
            </a: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vesicles fuse with cell membrane, expel contents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Shape 395" descr="07_22_Endocytosis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1787525"/>
            <a:ext cx="7239000" cy="50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xfrm>
            <a:off x="457200" y="73025"/>
            <a:ext cx="8308974" cy="1176337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Types of Endocytosis</a:t>
            </a:r>
          </a:p>
        </p:txBody>
      </p:sp>
      <p:sp>
        <p:nvSpPr>
          <p:cNvPr id="397" name="Shape 397"/>
          <p:cNvSpPr txBox="1"/>
          <p:nvPr/>
        </p:nvSpPr>
        <p:spPr>
          <a:xfrm>
            <a:off x="152400" y="922337"/>
            <a:ext cx="3352799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en-US" sz="24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Phagocytosis: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“cellular eating” - solids</a:t>
            </a:r>
          </a:p>
        </p:txBody>
      </p:sp>
      <p:sp>
        <p:nvSpPr>
          <p:cNvPr id="398" name="Shape 398"/>
          <p:cNvSpPr txBox="1"/>
          <p:nvPr/>
        </p:nvSpPr>
        <p:spPr>
          <a:xfrm>
            <a:off x="3429000" y="922337"/>
            <a:ext cx="3809999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en-US" sz="24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Pinocytosis: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“cellular drinking” - fluids</a:t>
            </a:r>
          </a:p>
        </p:txBody>
      </p:sp>
      <p:sp>
        <p:nvSpPr>
          <p:cNvPr id="399" name="Shape 399"/>
          <p:cNvSpPr txBox="1"/>
          <p:nvPr/>
        </p:nvSpPr>
        <p:spPr>
          <a:xfrm>
            <a:off x="5867400" y="4983162"/>
            <a:ext cx="3200399" cy="15700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en-US" sz="24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Receptor-Mediated Endocytosis: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Ligands bind to </a:t>
            </a:r>
            <a:r>
              <a:rPr lang="en-US" sz="2400" b="0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specific receptors</a:t>
            </a: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on cell surface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4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Early membrane model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457200" y="1992311"/>
            <a:ext cx="5105399" cy="34940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(1935) Davson/Danielli – </a:t>
            </a:r>
            <a:r>
              <a:rPr lang="en-US" sz="2600" b="0" i="0" u="none" strike="noStrike" cap="non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Sandwich model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phospholipid bilayer between 2 protein layers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US" sz="2600" b="0" i="0" u="sng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Problems</a:t>
            </a:r>
            <a:r>
              <a:rPr lang="en-US"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: varying chemical composition of membrane, hydrophobic protein parts</a:t>
            </a:r>
          </a:p>
          <a:p>
            <a:pPr marL="273050" marR="0" lvl="0" indent="-27305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endParaRPr sz="2600" b="0" i="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 r="65650"/>
          <a:stretch/>
        </p:blipFill>
        <p:spPr>
          <a:xfrm>
            <a:off x="5486400" y="1905000"/>
            <a:ext cx="3048000" cy="46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freeze-fracture method: revealed the structure of membrane’s interior</a:t>
            </a:r>
          </a:p>
        </p:txBody>
      </p:sp>
      <p:pic>
        <p:nvPicPr>
          <p:cNvPr id="164" name="Shape 164" descr="07_04_FreezeFracture-L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62175" y="1935161"/>
            <a:ext cx="4819649" cy="4389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4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Fluid Mosaic Model</a:t>
            </a:r>
          </a:p>
        </p:txBody>
      </p:sp>
      <p:pic>
        <p:nvPicPr>
          <p:cNvPr id="170" name="Shape 170" descr="07_03FluidMosaicModel-L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49350" y="2185986"/>
            <a:ext cx="6845299" cy="3887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hape 175" descr="07_05PlasmaMembran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33400"/>
            <a:ext cx="9144000" cy="588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4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Phospholipids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304800" y="1687511"/>
            <a:ext cx="3809999" cy="46370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Bilayer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US" sz="2600" b="1" i="0" u="sng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Amphipathic</a:t>
            </a:r>
            <a:r>
              <a:rPr lang="en-US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= hydrophilic head, hydrophobic tail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Hydrophobic barrier: keeps hydrophilic molecules out</a:t>
            </a:r>
          </a:p>
          <a:p>
            <a:pPr marL="273050" marR="0" lvl="0" indent="-27305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endParaRPr sz="2600" b="0" i="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82" name="Shape 182" descr="07_02PhospholipidBilayer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8600" y="1600200"/>
            <a:ext cx="4889500" cy="419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104187" cy="1214437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4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Membrane fluidity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152400" y="1535112"/>
            <a:ext cx="4953000" cy="5170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US" sz="2600" b="1" i="0" u="non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Low temps</a:t>
            </a:r>
            <a:r>
              <a:rPr lang="en-US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: phospholipids w/unsaturated tails (kinks prevent close packing)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US" sz="2600" b="1" i="0" u="non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Cholesterol</a:t>
            </a:r>
            <a:r>
              <a:rPr lang="en-US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resists changes by: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limit fluidity at high temps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hinder close packing at low temps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Adaptations: bacteria in hot springs (unusual lipids); winter wheat (↑ unsaturated phospholipids)</a:t>
            </a:r>
          </a:p>
        </p:txBody>
      </p:sp>
      <p:pic>
        <p:nvPicPr>
          <p:cNvPr id="189" name="Shape 189" descr="07_08MembraneFluidFactor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5400" y="1887536"/>
            <a:ext cx="4038599" cy="3649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901</Words>
  <Application>Microsoft Office PowerPoint</Application>
  <PresentationFormat>On-screen Show (4:3)</PresentationFormat>
  <Paragraphs>137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Constantia</vt:lpstr>
      <vt:lpstr>Calibri</vt:lpstr>
      <vt:lpstr>Noto Sans Symbols</vt:lpstr>
      <vt:lpstr>Times New Roman</vt:lpstr>
      <vt:lpstr>Helvetica Neue</vt:lpstr>
      <vt:lpstr>1_Flow</vt:lpstr>
      <vt:lpstr>Flow</vt:lpstr>
      <vt:lpstr>2_Flow</vt:lpstr>
      <vt:lpstr>3_Flow</vt:lpstr>
      <vt:lpstr>Chapter 7</vt:lpstr>
      <vt:lpstr>What You Must Know:</vt:lpstr>
      <vt:lpstr>Cell Membrane</vt:lpstr>
      <vt:lpstr>Early membrane model</vt:lpstr>
      <vt:lpstr>The freeze-fracture method: revealed the structure of membrane’s interior</vt:lpstr>
      <vt:lpstr>Fluid Mosaic Model</vt:lpstr>
      <vt:lpstr>PowerPoint Presentation</vt:lpstr>
      <vt:lpstr>Phospholipids</vt:lpstr>
      <vt:lpstr>Membrane fluidity</vt:lpstr>
      <vt:lpstr>Membrane Proteins</vt:lpstr>
      <vt:lpstr>PowerPoint Presentation</vt:lpstr>
      <vt:lpstr>Transmembrane protein structure</vt:lpstr>
      <vt:lpstr>PowerPoint Presentation</vt:lpstr>
      <vt:lpstr>Carbohydrates</vt:lpstr>
      <vt:lpstr>Synthesis and sidedness of membranes</vt:lpstr>
      <vt:lpstr>Selective Permeability</vt:lpstr>
      <vt:lpstr>Passive Transport</vt:lpstr>
      <vt:lpstr>Diffusion</vt:lpstr>
      <vt:lpstr>Osmosis: diffusion of H2O</vt:lpstr>
      <vt:lpstr>External environments can be hypotonic, isotonic or hypertonic to internal environments of cell</vt:lpstr>
      <vt:lpstr>Understanding Water Potential</vt:lpstr>
      <vt:lpstr>Water Potential</vt:lpstr>
      <vt:lpstr>Calculating Solute Potential (ψS) </vt:lpstr>
      <vt:lpstr>Where will WATER move?</vt:lpstr>
      <vt:lpstr>PowerPoint Presentation</vt:lpstr>
      <vt:lpstr>PowerPoint Presentation</vt:lpstr>
      <vt:lpstr>Sample Problem</vt:lpstr>
      <vt:lpstr>Facilitated Diffusion</vt:lpstr>
      <vt:lpstr>Aquaporin: channel protein that allows passage of H2O</vt:lpstr>
      <vt:lpstr>Glucose Transport Protein (carrier protein)</vt:lpstr>
      <vt:lpstr>Active Transport</vt:lpstr>
      <vt:lpstr>Electrogenic Pumps: generate voltage across membrane</vt:lpstr>
      <vt:lpstr>Cotransport: membrane protein enables “downhill” diffusion of one solute to drive “uphill” transport of other</vt:lpstr>
      <vt:lpstr>Passive vs. Active Transport</vt:lpstr>
      <vt:lpstr>PowerPoint Presentation</vt:lpstr>
      <vt:lpstr>Osmoregulation</vt:lpstr>
      <vt:lpstr>Bulk Transport</vt:lpstr>
      <vt:lpstr>Types of Endocytosis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creator>Arlene Perez</dc:creator>
  <cp:lastModifiedBy>Arlene Perez</cp:lastModifiedBy>
  <cp:revision>1</cp:revision>
  <dcterms:modified xsi:type="dcterms:W3CDTF">2017-02-21T16:42:43Z</dcterms:modified>
</cp:coreProperties>
</file>