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Photosynthesis</a:t>
            </a:r>
            <a:endParaRPr lang="en-US" dirty="0"/>
          </a:p>
        </p:txBody>
      </p:sp>
    </p:spTree>
    <p:extLst>
      <p:ext uri="{BB962C8B-B14F-4D97-AF65-F5344CB8AC3E}">
        <p14:creationId xmlns:p14="http://schemas.microsoft.com/office/powerpoint/2010/main" val="3092955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287628"/>
            <a:ext cx="8596668" cy="601014"/>
          </a:xfrm>
        </p:spPr>
        <p:txBody>
          <a:bodyPr>
            <a:normAutofit fontScale="90000"/>
          </a:bodyPr>
          <a:lstStyle/>
          <a:p>
            <a:r>
              <a:rPr lang="en-US" dirty="0"/>
              <a:t>Noncyclic Photophosphorylation</a:t>
            </a:r>
          </a:p>
        </p:txBody>
      </p:sp>
      <p:sp>
        <p:nvSpPr>
          <p:cNvPr id="3" name="Content Placeholder 2"/>
          <p:cNvSpPr>
            <a:spLocks noGrp="1"/>
          </p:cNvSpPr>
          <p:nvPr>
            <p:ph sz="half" idx="1"/>
          </p:nvPr>
        </p:nvSpPr>
        <p:spPr>
          <a:xfrm>
            <a:off x="677334" y="1081825"/>
            <a:ext cx="4184035" cy="4959536"/>
          </a:xfrm>
        </p:spPr>
        <p:txBody>
          <a:bodyPr/>
          <a:lstStyle/>
          <a:p>
            <a:r>
              <a:rPr lang="en-US" dirty="0" smtClean="0"/>
              <a:t>6. NADPH-The two electrons pass through a short electron transport chain. </a:t>
            </a:r>
          </a:p>
          <a:p>
            <a:r>
              <a:rPr lang="en-US" dirty="0" smtClean="0"/>
              <a:t> At the end of the chain, the two electrons combine with NADP</a:t>
            </a:r>
            <a:r>
              <a:rPr lang="en-US" baseline="30000" dirty="0" smtClean="0"/>
              <a:t>+</a:t>
            </a:r>
            <a:r>
              <a:rPr lang="en-US" dirty="0" smtClean="0"/>
              <a:t> and H</a:t>
            </a:r>
            <a:r>
              <a:rPr lang="en-US" baseline="30000" dirty="0" smtClean="0"/>
              <a:t>+</a:t>
            </a:r>
            <a:r>
              <a:rPr lang="en-US" dirty="0" smtClean="0"/>
              <a:t> to form NADPH. </a:t>
            </a:r>
          </a:p>
          <a:p>
            <a:r>
              <a:rPr lang="en-US" dirty="0" smtClean="0"/>
              <a:t> Like NADH in respiration, NADPH is a coenzyme, electron acceptor, and forms an energy-rich molecule.  (you can keep the two coenzymes NADH and NADPH associated with the correct processes by using the P in NADPH as a reminder of the P in photosynthesis.  </a:t>
            </a:r>
          </a:p>
          <a:p>
            <a:r>
              <a:rPr lang="en-US" dirty="0" smtClean="0"/>
              <a:t>The P in NADPH, however, actually represents phosphorus)</a:t>
            </a:r>
            <a:endParaRPr lang="en-US" dirty="0"/>
          </a:p>
        </p:txBody>
      </p:sp>
      <p:pic>
        <p:nvPicPr>
          <p:cNvPr id="9218" name="Picture 2" descr="http://www.uic.edu/classes/bios/bios100/lectures/NADPH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369" y="1289056"/>
            <a:ext cx="6067181" cy="494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09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300507"/>
            <a:ext cx="8596668" cy="1283594"/>
          </a:xfrm>
        </p:spPr>
        <p:txBody>
          <a:bodyPr>
            <a:normAutofit/>
          </a:bodyPr>
          <a:lstStyle/>
          <a:p>
            <a:r>
              <a:rPr lang="en-US" dirty="0"/>
              <a:t>Noncyclic Photophosphorylation</a:t>
            </a:r>
          </a:p>
        </p:txBody>
      </p:sp>
      <p:sp>
        <p:nvSpPr>
          <p:cNvPr id="3" name="Content Placeholder 2"/>
          <p:cNvSpPr>
            <a:spLocks noGrp="1"/>
          </p:cNvSpPr>
          <p:nvPr>
            <p:ph sz="half" idx="1"/>
          </p:nvPr>
        </p:nvSpPr>
        <p:spPr/>
        <p:txBody>
          <a:bodyPr>
            <a:normAutofit lnSpcReduction="10000"/>
          </a:bodyPr>
          <a:lstStyle/>
          <a:p>
            <a:r>
              <a:rPr lang="en-US" dirty="0" smtClean="0"/>
              <a:t>7. Splitting of Water-The two electrons that originated in PS II are now incorporated into NADPH.</a:t>
            </a:r>
          </a:p>
          <a:p>
            <a:r>
              <a:rPr lang="en-US" dirty="0" smtClean="0"/>
              <a:t>The loss of these two electrons from PSII is replaced  when H</a:t>
            </a:r>
            <a:r>
              <a:rPr lang="en-US" baseline="-25000" dirty="0" smtClean="0"/>
              <a:t>2</a:t>
            </a:r>
            <a:r>
              <a:rPr lang="en-US" dirty="0" smtClean="0"/>
              <a:t>O is split into two electrons 2H</a:t>
            </a:r>
            <a:r>
              <a:rPr lang="en-US" baseline="30000" dirty="0" smtClean="0"/>
              <a:t>+</a:t>
            </a:r>
            <a:r>
              <a:rPr lang="en-US" dirty="0" smtClean="0"/>
              <a:t> and    ½ O</a:t>
            </a:r>
            <a:r>
              <a:rPr lang="en-US" baseline="-25000" dirty="0" smtClean="0"/>
              <a:t>2</a:t>
            </a:r>
            <a:endParaRPr lang="en-US" baseline="-25000" dirty="0"/>
          </a:p>
          <a:p>
            <a:r>
              <a:rPr lang="en-US" dirty="0" smtClean="0"/>
              <a:t>The two electrons from H</a:t>
            </a:r>
            <a:r>
              <a:rPr lang="en-US" baseline="-25000" dirty="0" smtClean="0"/>
              <a:t>2</a:t>
            </a:r>
            <a:r>
              <a:rPr lang="en-US" dirty="0" smtClean="0"/>
              <a:t>O replace the lost electrons from PSII, one of the H</a:t>
            </a:r>
            <a:r>
              <a:rPr lang="en-US" baseline="30000" dirty="0" smtClean="0"/>
              <a:t>+</a:t>
            </a:r>
            <a:r>
              <a:rPr lang="en-US" dirty="0" smtClean="0"/>
              <a:t> provides the H in NADPH, and the ½ O</a:t>
            </a:r>
            <a:r>
              <a:rPr lang="en-US" baseline="-25000" dirty="0" smtClean="0"/>
              <a:t>2</a:t>
            </a:r>
            <a:r>
              <a:rPr lang="en-US" dirty="0" smtClean="0"/>
              <a:t> contributes to the oxygen gas that is released.</a:t>
            </a:r>
            <a:endParaRPr lang="en-US" dirty="0"/>
          </a:p>
        </p:txBody>
      </p:sp>
      <p:pic>
        <p:nvPicPr>
          <p:cNvPr id="10242" name="Picture 2" descr="http://cfse.ps.uci.edu/research/heyduk.wate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30888" y="2160589"/>
            <a:ext cx="4882953" cy="336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22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Noncyclic Photophosphorylation</a:t>
            </a:r>
          </a:p>
        </p:txBody>
      </p:sp>
      <p:sp>
        <p:nvSpPr>
          <p:cNvPr id="5" name="Content Placeholder 4"/>
          <p:cNvSpPr>
            <a:spLocks noGrp="1"/>
          </p:cNvSpPr>
          <p:nvPr>
            <p:ph idx="1"/>
          </p:nvPr>
        </p:nvSpPr>
        <p:spPr/>
        <p:txBody>
          <a:bodyPr/>
          <a:lstStyle/>
          <a:p>
            <a:r>
              <a:rPr lang="en-US" dirty="0" smtClean="0"/>
              <a:t>In summary, photophosphorylation take the energy in light and the electrons in H2O to make the energy-rich molecules ATP and NADPH.</a:t>
            </a:r>
          </a:p>
          <a:p>
            <a:r>
              <a:rPr lang="en-US" dirty="0" smtClean="0"/>
              <a:t>Because the reactions require light, they are often called the Light dependent reaction or, simply, light reactions.</a:t>
            </a:r>
          </a:p>
          <a:p>
            <a:r>
              <a:rPr lang="en-US" dirty="0" smtClean="0"/>
              <a:t>The following equation informally summarizes the process</a:t>
            </a:r>
          </a:p>
          <a:p>
            <a:endParaRPr lang="en-US" dirty="0"/>
          </a:p>
          <a:p>
            <a:pPr marL="0" indent="0">
              <a:buNone/>
            </a:pPr>
            <a:r>
              <a:rPr lang="en-US" sz="2200" dirty="0" smtClean="0"/>
              <a:t>      H</a:t>
            </a:r>
            <a:r>
              <a:rPr lang="en-US" sz="2200" baseline="-25000" dirty="0" smtClean="0"/>
              <a:t>2</a:t>
            </a:r>
            <a:r>
              <a:rPr lang="en-US" sz="2200" dirty="0" smtClean="0"/>
              <a:t>O + ADP + P + NADP</a:t>
            </a:r>
            <a:r>
              <a:rPr lang="en-US" sz="2200" baseline="30000" dirty="0" smtClean="0"/>
              <a:t>+</a:t>
            </a:r>
            <a:r>
              <a:rPr lang="en-US" sz="2200" dirty="0" smtClean="0"/>
              <a:t> + light       ATP + NADPH + O</a:t>
            </a:r>
            <a:r>
              <a:rPr lang="en-US" sz="2200" baseline="-25000" dirty="0" smtClean="0"/>
              <a:t>2</a:t>
            </a:r>
            <a:r>
              <a:rPr lang="en-US" sz="2200" dirty="0" smtClean="0"/>
              <a:t> + H</a:t>
            </a:r>
            <a:r>
              <a:rPr lang="en-US" sz="2200" baseline="-25000" dirty="0" smtClean="0"/>
              <a:t>2</a:t>
            </a:r>
            <a:r>
              <a:rPr lang="en-US" sz="2200" dirty="0" smtClean="0"/>
              <a:t> </a:t>
            </a:r>
            <a:endParaRPr lang="en-US" sz="2200" dirty="0"/>
          </a:p>
        </p:txBody>
      </p:sp>
      <p:cxnSp>
        <p:nvCxnSpPr>
          <p:cNvPr id="7" name="Straight Arrow Connector 6"/>
          <p:cNvCxnSpPr/>
          <p:nvPr/>
        </p:nvCxnSpPr>
        <p:spPr>
          <a:xfrm>
            <a:off x="5022761" y="4494727"/>
            <a:ext cx="45076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89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507"/>
            <a:ext cx="8596668" cy="716924"/>
          </a:xfrm>
        </p:spPr>
        <p:txBody>
          <a:bodyPr/>
          <a:lstStyle/>
          <a:p>
            <a:r>
              <a:rPr lang="en-US" dirty="0" smtClean="0"/>
              <a:t>Cyclic Photophosphorylation</a:t>
            </a:r>
            <a:endParaRPr lang="en-US" dirty="0"/>
          </a:p>
        </p:txBody>
      </p:sp>
      <p:sp>
        <p:nvSpPr>
          <p:cNvPr id="3" name="Content Placeholder 2"/>
          <p:cNvSpPr>
            <a:spLocks noGrp="1"/>
          </p:cNvSpPr>
          <p:nvPr>
            <p:ph idx="1"/>
          </p:nvPr>
        </p:nvSpPr>
        <p:spPr>
          <a:xfrm>
            <a:off x="677334" y="1017431"/>
            <a:ext cx="8596668" cy="5023931"/>
          </a:xfrm>
        </p:spPr>
        <p:txBody>
          <a:bodyPr/>
          <a:lstStyle/>
          <a:p>
            <a:r>
              <a:rPr lang="en-US" dirty="0" smtClean="0"/>
              <a:t>A second photophosphorylation sequence occurs when the electrons energized in PS I are “recycled”</a:t>
            </a:r>
          </a:p>
          <a:p>
            <a:r>
              <a:rPr lang="en-US" dirty="0" smtClean="0"/>
              <a:t>In this sequence, energized electrons from PS I join with protein carriers and generate ATP as they pass along the electron transport chain</a:t>
            </a:r>
          </a:p>
          <a:p>
            <a:r>
              <a:rPr lang="en-US" dirty="0" smtClean="0"/>
              <a:t>In contrast to noncyclic photophosphorylation, where electrons become incorporated into NADPH, electrons in cyclic photophosphorylation return to PSI</a:t>
            </a:r>
          </a:p>
          <a:p>
            <a:r>
              <a:rPr lang="en-US" dirty="0" smtClean="0"/>
              <a:t>Here they can be energized again to participate in cyclic or noncyclic photophosphorylation.</a:t>
            </a:r>
          </a:p>
          <a:p>
            <a:r>
              <a:rPr lang="en-US" dirty="0" smtClean="0"/>
              <a:t>Cyclic photophosphorylation occurs simultaneously with noncyclic photophosphorylation to generate additional ATP</a:t>
            </a:r>
          </a:p>
          <a:p>
            <a:r>
              <a:rPr lang="en-US" dirty="0" smtClean="0"/>
              <a:t>Two electrons passing through cyclic photophosphorylation generate, on average, about 1 ATP</a:t>
            </a:r>
          </a:p>
          <a:p>
            <a:endParaRPr lang="en-US" dirty="0"/>
          </a:p>
        </p:txBody>
      </p:sp>
    </p:spTree>
    <p:extLst>
      <p:ext uri="{BB962C8B-B14F-4D97-AF65-F5344CB8AC3E}">
        <p14:creationId xmlns:p14="http://schemas.microsoft.com/office/powerpoint/2010/main" val="356580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871"/>
            <a:ext cx="8596668" cy="678287"/>
          </a:xfrm>
        </p:spPr>
        <p:txBody>
          <a:bodyPr/>
          <a:lstStyle/>
          <a:p>
            <a:r>
              <a:rPr lang="en-US" dirty="0" smtClean="0"/>
              <a:t>Calvin Cycle</a:t>
            </a:r>
            <a:endParaRPr lang="en-US" dirty="0"/>
          </a:p>
        </p:txBody>
      </p:sp>
      <p:sp>
        <p:nvSpPr>
          <p:cNvPr id="4" name="Content Placeholder 3"/>
          <p:cNvSpPr>
            <a:spLocks noGrp="1"/>
          </p:cNvSpPr>
          <p:nvPr>
            <p:ph sz="half" idx="1"/>
          </p:nvPr>
        </p:nvSpPr>
        <p:spPr>
          <a:xfrm>
            <a:off x="677334" y="940158"/>
            <a:ext cx="4184035" cy="5101203"/>
          </a:xfrm>
        </p:spPr>
        <p:txBody>
          <a:bodyPr/>
          <a:lstStyle/>
          <a:p>
            <a:r>
              <a:rPr lang="en-US" dirty="0" smtClean="0"/>
              <a:t>The Calvin cycle “fixes” CO</a:t>
            </a:r>
            <a:r>
              <a:rPr lang="en-US" baseline="-25000" dirty="0" smtClean="0"/>
              <a:t>2</a:t>
            </a:r>
            <a:r>
              <a:rPr lang="en-US" dirty="0" smtClean="0"/>
              <a:t>.  That is, it takes chemically unreactive, inorganic CO</a:t>
            </a:r>
            <a:r>
              <a:rPr lang="en-US" baseline="-25000" dirty="0" smtClean="0"/>
              <a:t>2</a:t>
            </a:r>
            <a:r>
              <a:rPr lang="en-US" dirty="0" smtClean="0"/>
              <a:t>, and incorporates it into an organic molecule that can be used in biological systems.</a:t>
            </a:r>
          </a:p>
          <a:p>
            <a:r>
              <a:rPr lang="en-US" dirty="0" smtClean="0"/>
              <a:t>The biosynthetic pathway produces a single molecule of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in order to accomplish this.</a:t>
            </a:r>
          </a:p>
          <a:p>
            <a:r>
              <a:rPr lang="en-US" dirty="0" smtClean="0"/>
              <a:t>The Calvin cycle must repeat six times, and use 6 CO</a:t>
            </a:r>
            <a:r>
              <a:rPr lang="en-US" baseline="-25000" dirty="0" smtClean="0"/>
              <a:t>2</a:t>
            </a:r>
            <a:r>
              <a:rPr lang="en-US" dirty="0" smtClean="0"/>
              <a:t> molecules </a:t>
            </a:r>
          </a:p>
          <a:p>
            <a:r>
              <a:rPr lang="en-US" dirty="0" smtClean="0"/>
              <a:t>All molecules involved have been multiplied by 6</a:t>
            </a:r>
          </a:p>
          <a:p>
            <a:pPr marL="0" indent="0">
              <a:buNone/>
            </a:pPr>
            <a:endParaRPr lang="en-US" dirty="0" smtClean="0"/>
          </a:p>
        </p:txBody>
      </p:sp>
      <p:pic>
        <p:nvPicPr>
          <p:cNvPr id="11266" name="Picture 2" descr="https://classconnection.s3.amazonaws.com/219/flashcards/1158219/jpg/calvin-cycle1331564561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565" y="496484"/>
            <a:ext cx="5748825" cy="554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9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Calvin Cycle process</a:t>
            </a:r>
            <a:endParaRPr lang="en-US" dirty="0"/>
          </a:p>
        </p:txBody>
      </p:sp>
      <p:sp>
        <p:nvSpPr>
          <p:cNvPr id="3" name="Content Placeholder 2"/>
          <p:cNvSpPr>
            <a:spLocks noGrp="1"/>
          </p:cNvSpPr>
          <p:nvPr>
            <p:ph sz="half" idx="1"/>
          </p:nvPr>
        </p:nvSpPr>
        <p:spPr/>
        <p:txBody>
          <a:bodyPr/>
          <a:lstStyle/>
          <a:p>
            <a:r>
              <a:rPr lang="en-US" dirty="0" smtClean="0"/>
              <a:t>1. </a:t>
            </a:r>
            <a:r>
              <a:rPr lang="en-US" b="1" dirty="0" smtClean="0"/>
              <a:t>Carbon fixation: 6 CO2 combine with 6RuBP to produce 12 PGA</a:t>
            </a:r>
          </a:p>
          <a:p>
            <a:r>
              <a:rPr lang="en-US" dirty="0" smtClean="0"/>
              <a:t>The enzyme </a:t>
            </a:r>
            <a:r>
              <a:rPr lang="en-US" b="1" u="sng" dirty="0" err="1" smtClean="0"/>
              <a:t>rubisco</a:t>
            </a:r>
            <a:r>
              <a:rPr lang="en-US" dirty="0" smtClean="0"/>
              <a:t> catalyzes the merging of CO</a:t>
            </a:r>
            <a:r>
              <a:rPr lang="en-US" baseline="-25000" dirty="0" smtClean="0"/>
              <a:t>2</a:t>
            </a:r>
            <a:r>
              <a:rPr lang="en-US" dirty="0" smtClean="0"/>
              <a:t> and </a:t>
            </a:r>
            <a:r>
              <a:rPr lang="en-US" dirty="0" err="1" smtClean="0"/>
              <a:t>RuBP</a:t>
            </a:r>
            <a:endParaRPr lang="en-US" dirty="0" smtClean="0"/>
          </a:p>
          <a:p>
            <a:r>
              <a:rPr lang="en-US" dirty="0" smtClean="0"/>
              <a:t>The Calvin cycle is referred to as </a:t>
            </a:r>
            <a:r>
              <a:rPr lang="en-US" b="1" u="sng" dirty="0" smtClean="0"/>
              <a:t>C</a:t>
            </a:r>
            <a:r>
              <a:rPr lang="en-US" b="1" u="sng" baseline="-25000" dirty="0" smtClean="0"/>
              <a:t>3</a:t>
            </a:r>
            <a:r>
              <a:rPr lang="en-US" b="1" u="sng" dirty="0" smtClean="0"/>
              <a:t> photosynthesis</a:t>
            </a:r>
            <a:r>
              <a:rPr lang="en-US" dirty="0" smtClean="0"/>
              <a:t> because the first product formed, PGA, contains three carbon atoms</a:t>
            </a:r>
          </a:p>
        </p:txBody>
      </p:sp>
      <p:pic>
        <p:nvPicPr>
          <p:cNvPr id="12290" name="Picture 2" descr="http://image.slidesharecdn.com/photosynthesiscalvincycle-120511142234-phpapp01/95/photosynthesis-calvin-cycle-6-638.jpg?cb=136746580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525" y="1930401"/>
            <a:ext cx="4827554" cy="374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32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Calvin Cycle process</a:t>
            </a:r>
          </a:p>
        </p:txBody>
      </p:sp>
      <p:sp>
        <p:nvSpPr>
          <p:cNvPr id="3" name="Content Placeholder 2"/>
          <p:cNvSpPr>
            <a:spLocks noGrp="1"/>
          </p:cNvSpPr>
          <p:nvPr>
            <p:ph sz="half" idx="1"/>
          </p:nvPr>
        </p:nvSpPr>
        <p:spPr/>
        <p:txBody>
          <a:bodyPr/>
          <a:lstStyle/>
          <a:p>
            <a:r>
              <a:rPr lang="en-US" dirty="0" smtClean="0"/>
              <a:t>2. </a:t>
            </a:r>
            <a:r>
              <a:rPr lang="en-US" b="1" dirty="0" smtClean="0"/>
              <a:t>Reduction: 12 ATP and 12 NADPH are used to convert 12 PGA to 12 G3P</a:t>
            </a:r>
          </a:p>
          <a:p>
            <a:r>
              <a:rPr lang="en-US" dirty="0" smtClean="0"/>
              <a:t>The energy in the ATP and NADPH molecules is incorporated in G3P, thus making G3P a very energy –rich molecule.</a:t>
            </a:r>
          </a:p>
          <a:p>
            <a:r>
              <a:rPr lang="en-US" dirty="0" smtClean="0"/>
              <a:t>ADP, P</a:t>
            </a:r>
            <a:r>
              <a:rPr lang="en-US" baseline="-25000" dirty="0" smtClean="0"/>
              <a:t>i</a:t>
            </a:r>
            <a:r>
              <a:rPr lang="en-US" dirty="0" smtClean="0"/>
              <a:t> and NADP</a:t>
            </a:r>
            <a:r>
              <a:rPr lang="en-US" baseline="30000" dirty="0" smtClean="0"/>
              <a:t>+</a:t>
            </a:r>
            <a:r>
              <a:rPr lang="en-US" dirty="0" smtClean="0"/>
              <a:t> are released and then re-energized in noncyclic photophosphorylation</a:t>
            </a:r>
            <a:endParaRPr lang="en-US" dirty="0"/>
          </a:p>
        </p:txBody>
      </p:sp>
      <p:pic>
        <p:nvPicPr>
          <p:cNvPr id="13314" name="Picture 2" descr="http://image.slidesharecdn.com/calvincycle-131111153624-phpapp02/95/ap-bio-ch-10-calvin-cycle-12-638.jpg?cb=138418435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1369" y="1828800"/>
            <a:ext cx="5472097" cy="410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49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Calvin Cycle process</a:t>
            </a:r>
          </a:p>
        </p:txBody>
      </p:sp>
      <p:sp>
        <p:nvSpPr>
          <p:cNvPr id="3" name="Content Placeholder 2"/>
          <p:cNvSpPr>
            <a:spLocks noGrp="1"/>
          </p:cNvSpPr>
          <p:nvPr>
            <p:ph sz="half" idx="1"/>
          </p:nvPr>
        </p:nvSpPr>
        <p:spPr>
          <a:xfrm>
            <a:off x="677334" y="2034862"/>
            <a:ext cx="4184035" cy="4006499"/>
          </a:xfrm>
        </p:spPr>
        <p:txBody>
          <a:bodyPr>
            <a:normAutofit/>
          </a:bodyPr>
          <a:lstStyle/>
          <a:p>
            <a:r>
              <a:rPr lang="en-US" sz="2400" b="1" dirty="0" smtClean="0"/>
              <a:t>3. Regeneration:  6 ATP are used to convert 10 G3P to 6RuBP.</a:t>
            </a:r>
          </a:p>
          <a:p>
            <a:r>
              <a:rPr lang="en-US" sz="2400" dirty="0" smtClean="0"/>
              <a:t>Regenerating the 6 </a:t>
            </a:r>
            <a:r>
              <a:rPr lang="en-US" sz="2400" dirty="0" err="1" smtClean="0"/>
              <a:t>RuBP</a:t>
            </a:r>
            <a:r>
              <a:rPr lang="en-US" sz="2400" dirty="0" smtClean="0"/>
              <a:t> originally used to combine with 6 CO2 allows the cycle to repeat.</a:t>
            </a:r>
            <a:endParaRPr lang="en-US" sz="2400" dirty="0"/>
          </a:p>
        </p:txBody>
      </p:sp>
      <p:pic>
        <p:nvPicPr>
          <p:cNvPr id="14338" name="Picture 2" descr="http://image.slidesharecdn.com/photosynthesiscalvincycle-120511142234-phpapp01/95/photosynthesis-calvin-cycle-11-638.jpg?cb=136746580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524" y="1815921"/>
            <a:ext cx="5368121" cy="40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5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Calvin Cycle process</a:t>
            </a:r>
          </a:p>
        </p:txBody>
      </p:sp>
      <p:sp>
        <p:nvSpPr>
          <p:cNvPr id="3" name="Content Placeholder 2"/>
          <p:cNvSpPr>
            <a:spLocks noGrp="1"/>
          </p:cNvSpPr>
          <p:nvPr>
            <p:ph sz="half" idx="1"/>
          </p:nvPr>
        </p:nvSpPr>
        <p:spPr/>
        <p:txBody>
          <a:bodyPr>
            <a:normAutofit fontScale="92500"/>
          </a:bodyPr>
          <a:lstStyle/>
          <a:p>
            <a:r>
              <a:rPr lang="en-US" b="1" dirty="0" smtClean="0"/>
              <a:t>Carbohydrate synthesis</a:t>
            </a:r>
            <a:r>
              <a:rPr lang="en-US" dirty="0" smtClean="0"/>
              <a:t>-Note that 12 G3P were created in step 2, but only 10 were used in step 3. </a:t>
            </a:r>
          </a:p>
          <a:p>
            <a:r>
              <a:rPr lang="en-US" dirty="0" smtClean="0"/>
              <a:t>What happened to the remaining 2?</a:t>
            </a:r>
          </a:p>
          <a:p>
            <a:r>
              <a:rPr lang="en-US" dirty="0" smtClean="0"/>
              <a:t>These two remaining G3P are used to build glucose.</a:t>
            </a:r>
          </a:p>
          <a:p>
            <a:r>
              <a:rPr lang="en-US" dirty="0" smtClean="0"/>
              <a:t>Other </a:t>
            </a:r>
            <a:r>
              <a:rPr lang="en-US" dirty="0" err="1" smtClean="0"/>
              <a:t>monosaccharides</a:t>
            </a:r>
            <a:r>
              <a:rPr lang="en-US" dirty="0" smtClean="0"/>
              <a:t>, like fructose and maltose, can also be formed</a:t>
            </a:r>
          </a:p>
          <a:p>
            <a:r>
              <a:rPr lang="en-US" dirty="0" smtClean="0"/>
              <a:t>In addition, glucose molecules can be combined to form disaccharides, like sucrose, and polysaccharides, like starch and cellulose.</a:t>
            </a:r>
            <a:endParaRPr lang="en-US" dirty="0"/>
          </a:p>
        </p:txBody>
      </p:sp>
      <p:pic>
        <p:nvPicPr>
          <p:cNvPr id="15362" name="Picture 2" descr="http://image.slidesharecdn.com/introductiontocarbohydrates-150130110056-conversion-gate02/95/introduction-to-carbohydrates-4-638.jpg?cb=142263736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96495" y="2160588"/>
            <a:ext cx="4992088" cy="38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7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577"/>
            <a:ext cx="8596668" cy="682581"/>
          </a:xfrm>
        </p:spPr>
        <p:txBody>
          <a:bodyPr/>
          <a:lstStyle/>
          <a:p>
            <a:r>
              <a:rPr lang="en-US" dirty="0" smtClean="0"/>
              <a:t>Light-Independent Reactions</a:t>
            </a:r>
            <a:endParaRPr lang="en-US" dirty="0"/>
          </a:p>
        </p:txBody>
      </p:sp>
      <p:sp>
        <p:nvSpPr>
          <p:cNvPr id="3" name="Content Placeholder 2"/>
          <p:cNvSpPr>
            <a:spLocks noGrp="1"/>
          </p:cNvSpPr>
          <p:nvPr>
            <p:ph sz="half" idx="1"/>
          </p:nvPr>
        </p:nvSpPr>
        <p:spPr>
          <a:xfrm>
            <a:off x="677334" y="1068946"/>
            <a:ext cx="4184035" cy="4972415"/>
          </a:xfrm>
        </p:spPr>
        <p:txBody>
          <a:bodyPr/>
          <a:lstStyle/>
          <a:p>
            <a:r>
              <a:rPr lang="en-US" dirty="0" smtClean="0"/>
              <a:t>You should recognize that no light is directly used in the Calvin cycle.</a:t>
            </a:r>
          </a:p>
          <a:p>
            <a:r>
              <a:rPr lang="en-US" dirty="0" smtClean="0"/>
              <a:t>These reactions are often called the </a:t>
            </a:r>
            <a:r>
              <a:rPr lang="en-US" b="1" dirty="0" smtClean="0"/>
              <a:t>light-independent reactions</a:t>
            </a:r>
            <a:r>
              <a:rPr lang="en-US" dirty="0" smtClean="0"/>
              <a:t> or even the </a:t>
            </a:r>
            <a:r>
              <a:rPr lang="en-US" b="1" dirty="0" smtClean="0"/>
              <a:t>dark reactions</a:t>
            </a:r>
          </a:p>
          <a:p>
            <a:r>
              <a:rPr lang="en-US" dirty="0" smtClean="0"/>
              <a:t>But be careful, the Calvin cycle occurs in the presence of light</a:t>
            </a:r>
          </a:p>
          <a:p>
            <a:r>
              <a:rPr lang="en-US" dirty="0" smtClean="0"/>
              <a:t>This is because it is dependent upon the energy from ATP and NADPH, and these two energy-rich molecules can be created only during photophosphorylation, which can occur only in light.</a:t>
            </a:r>
            <a:endParaRPr lang="en-US" dirty="0"/>
          </a:p>
        </p:txBody>
      </p:sp>
      <p:pic>
        <p:nvPicPr>
          <p:cNvPr id="16386" name="Picture 2" descr="http://image.slidesharecdn.com/lightindependentreactions-140125214051-phpapp02/95/light-independent-reactions-4-638.jpg?cb=139068608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646" y="1068946"/>
            <a:ext cx="5891096" cy="442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5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4" name="Content Placeholder 3"/>
          <p:cNvSpPr>
            <a:spLocks noGrp="1"/>
          </p:cNvSpPr>
          <p:nvPr>
            <p:ph sz="half" idx="1"/>
          </p:nvPr>
        </p:nvSpPr>
        <p:spPr/>
        <p:txBody>
          <a:bodyPr/>
          <a:lstStyle/>
          <a:p>
            <a:r>
              <a:rPr lang="en-US" dirty="0" smtClean="0"/>
              <a:t>Is the process of capturing free energy in sunlight and storing that energy in chemical bonds, specially glucose. </a:t>
            </a:r>
          </a:p>
          <a:p>
            <a:r>
              <a:rPr lang="en-US" dirty="0" smtClean="0"/>
              <a:t>The general chemical equation describing photosynthesis is:</a:t>
            </a:r>
          </a:p>
          <a:p>
            <a:pPr marL="0" indent="0">
              <a:buNone/>
            </a:pPr>
            <a:r>
              <a:rPr lang="en-US" dirty="0" smtClean="0"/>
              <a:t>6CO</a:t>
            </a:r>
            <a:r>
              <a:rPr lang="en-US" baseline="-25000" dirty="0" smtClean="0"/>
              <a:t>2</a:t>
            </a:r>
            <a:r>
              <a:rPr lang="en-US" dirty="0" smtClean="0"/>
              <a:t> + 6H</a:t>
            </a:r>
            <a:r>
              <a:rPr lang="en-US" baseline="-25000" dirty="0" smtClean="0"/>
              <a:t>2</a:t>
            </a:r>
            <a:r>
              <a:rPr lang="en-US" dirty="0" smtClean="0"/>
              <a:t>O+light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+6O</a:t>
            </a:r>
            <a:r>
              <a:rPr lang="en-US" baseline="-25000" dirty="0" smtClean="0"/>
              <a:t>2</a:t>
            </a:r>
            <a:endParaRPr lang="en-US" baseline="-25000" dirty="0"/>
          </a:p>
        </p:txBody>
      </p:sp>
      <p:cxnSp>
        <p:nvCxnSpPr>
          <p:cNvPr id="7" name="Straight Arrow Connector 6"/>
          <p:cNvCxnSpPr/>
          <p:nvPr/>
        </p:nvCxnSpPr>
        <p:spPr>
          <a:xfrm flipV="1">
            <a:off x="2665926" y="4237149"/>
            <a:ext cx="412124" cy="128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sactree.com/assets/images/photosynthesi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6642" y="2160589"/>
            <a:ext cx="5080533" cy="303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18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55" y="274749"/>
            <a:ext cx="8596668" cy="510862"/>
          </a:xfrm>
        </p:spPr>
        <p:txBody>
          <a:bodyPr>
            <a:normAutofit fontScale="90000"/>
          </a:bodyPr>
          <a:lstStyle/>
          <a:p>
            <a:r>
              <a:rPr lang="en-US" dirty="0" smtClean="0"/>
              <a:t>Calvin Cycle</a:t>
            </a:r>
            <a:endParaRPr lang="en-US" dirty="0"/>
          </a:p>
        </p:txBody>
      </p:sp>
      <p:sp>
        <p:nvSpPr>
          <p:cNvPr id="3" name="Content Placeholder 2"/>
          <p:cNvSpPr>
            <a:spLocks noGrp="1"/>
          </p:cNvSpPr>
          <p:nvPr>
            <p:ph idx="1"/>
          </p:nvPr>
        </p:nvSpPr>
        <p:spPr>
          <a:xfrm>
            <a:off x="561424" y="901521"/>
            <a:ext cx="8596668" cy="4379987"/>
          </a:xfrm>
        </p:spPr>
        <p:txBody>
          <a:bodyPr/>
          <a:lstStyle/>
          <a:p>
            <a:r>
              <a:rPr lang="en-US" dirty="0" smtClean="0"/>
              <a:t>In summary, the Calvin cycle takes CO2 from the atmosphere and the energy in ATP and NADPH to create a glucose molecule</a:t>
            </a:r>
          </a:p>
          <a:p>
            <a:r>
              <a:rPr lang="en-US" dirty="0" smtClean="0"/>
              <a:t>Of course, the energy in ATP and NADPH represents energy from the sun captured during photophosphorylation</a:t>
            </a:r>
          </a:p>
          <a:p>
            <a:r>
              <a:rPr lang="en-US" dirty="0" smtClean="0"/>
              <a:t>The Calvin Cycle can be informally summarized as follows:</a:t>
            </a:r>
          </a:p>
          <a:p>
            <a:pPr marL="0" indent="0">
              <a:buNone/>
            </a:pPr>
            <a:endParaRPr lang="en-US" dirty="0"/>
          </a:p>
          <a:p>
            <a:pPr marL="0" indent="0">
              <a:buNone/>
            </a:pPr>
            <a:r>
              <a:rPr lang="en-US" sz="2400" dirty="0" smtClean="0"/>
              <a:t>6CO</a:t>
            </a:r>
            <a:r>
              <a:rPr lang="en-US" sz="2400" baseline="-25000" dirty="0" smtClean="0"/>
              <a:t>2</a:t>
            </a:r>
            <a:r>
              <a:rPr lang="en-US" sz="2400" dirty="0" smtClean="0"/>
              <a:t> + 18 ATP + 12 NADPH      18 ADP + 12 NADP</a:t>
            </a:r>
            <a:r>
              <a:rPr lang="en-US" sz="2400" baseline="30000" dirty="0" smtClean="0"/>
              <a:t>+</a:t>
            </a:r>
            <a:r>
              <a:rPr lang="en-US" sz="2400" dirty="0" smtClean="0"/>
              <a:t> + 1 glucose</a:t>
            </a:r>
            <a:endParaRPr lang="en-US" sz="2400" dirty="0"/>
          </a:p>
        </p:txBody>
      </p:sp>
      <p:cxnSp>
        <p:nvCxnSpPr>
          <p:cNvPr id="6" name="Straight Arrow Connector 5"/>
          <p:cNvCxnSpPr/>
          <p:nvPr/>
        </p:nvCxnSpPr>
        <p:spPr>
          <a:xfrm>
            <a:off x="4314423" y="3284113"/>
            <a:ext cx="425002" cy="128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https://classconnection.s3.amazonaws.com/219/flashcards/1158219/jpg/calvin-cycle1331564561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811" y="3657600"/>
            <a:ext cx="5499279" cy="307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7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9175004" cy="1320800"/>
          </a:xfrm>
        </p:spPr>
        <p:txBody>
          <a:bodyPr>
            <a:normAutofit/>
          </a:bodyPr>
          <a:lstStyle/>
          <a:p>
            <a:r>
              <a:rPr lang="en-US" sz="2400" dirty="0" smtClean="0"/>
              <a:t>Chloroplast-are the site where both the light </a:t>
            </a:r>
            <a:r>
              <a:rPr lang="en-US" sz="2400" dirty="0" err="1" smtClean="0"/>
              <a:t>dependant</a:t>
            </a:r>
            <a:r>
              <a:rPr lang="en-US" sz="2400" dirty="0" smtClean="0"/>
              <a:t> and light-independent reactions of photosynthesis occur.</a:t>
            </a:r>
            <a:br>
              <a:rPr lang="en-US" sz="2400" dirty="0" smtClean="0"/>
            </a:br>
            <a:r>
              <a:rPr lang="en-US" sz="2400" dirty="0" smtClean="0"/>
              <a:t>Chloroplast consist of the following areas</a:t>
            </a:r>
            <a:endParaRPr lang="en-US" sz="2400" dirty="0"/>
          </a:p>
        </p:txBody>
      </p:sp>
      <p:sp>
        <p:nvSpPr>
          <p:cNvPr id="4" name="Content Placeholder 3"/>
          <p:cNvSpPr>
            <a:spLocks noGrp="1"/>
          </p:cNvSpPr>
          <p:nvPr>
            <p:ph idx="1"/>
          </p:nvPr>
        </p:nvSpPr>
        <p:spPr>
          <a:xfrm>
            <a:off x="677334" y="1320801"/>
            <a:ext cx="9767432" cy="4720562"/>
          </a:xfrm>
        </p:spPr>
        <p:txBody>
          <a:bodyPr/>
          <a:lstStyle/>
          <a:p>
            <a:r>
              <a:rPr lang="en-US" dirty="0" smtClean="0"/>
              <a:t>Outer membrane-This membrane, like the plasma membrane, consists of a double     layer of phospholipids</a:t>
            </a:r>
          </a:p>
          <a:p>
            <a:r>
              <a:rPr lang="en-US" dirty="0" err="1" smtClean="0"/>
              <a:t>Intermembrane</a:t>
            </a:r>
            <a:r>
              <a:rPr lang="en-US" dirty="0" smtClean="0"/>
              <a:t> space-This is the narrow area between the inner and outer membranes</a:t>
            </a:r>
          </a:p>
          <a:p>
            <a:r>
              <a:rPr lang="en-US" dirty="0" smtClean="0"/>
              <a:t>Inner membrane-This second membrane is also a double phospholipid bilayer</a:t>
            </a:r>
          </a:p>
          <a:p>
            <a:r>
              <a:rPr lang="en-US" dirty="0" err="1"/>
              <a:t>Stromata</a:t>
            </a:r>
            <a:r>
              <a:rPr lang="en-US" dirty="0"/>
              <a:t>-The </a:t>
            </a:r>
            <a:r>
              <a:rPr lang="en-US" dirty="0" err="1"/>
              <a:t>stromata</a:t>
            </a:r>
            <a:r>
              <a:rPr lang="en-US" dirty="0"/>
              <a:t> is the fluid material that fills the area inside the inner membrane.  The Calvin cycle occurs here, fixing carbon from CO</a:t>
            </a:r>
            <a:r>
              <a:rPr lang="en-US" baseline="-25000" dirty="0"/>
              <a:t>2</a:t>
            </a:r>
            <a:r>
              <a:rPr lang="en-US" dirty="0"/>
              <a:t> to generate G3P, the precursor to glucose</a:t>
            </a:r>
          </a:p>
          <a:p>
            <a:r>
              <a:rPr lang="en-US" dirty="0"/>
              <a:t>Thylakoids-Suspended within the </a:t>
            </a:r>
            <a:r>
              <a:rPr lang="en-US" dirty="0" err="1"/>
              <a:t>stromata</a:t>
            </a:r>
            <a:r>
              <a:rPr lang="en-US" dirty="0"/>
              <a:t> are stacks of pancake-like </a:t>
            </a:r>
            <a:r>
              <a:rPr lang="en-US" dirty="0" smtClean="0"/>
              <a:t>membranes.  </a:t>
            </a:r>
            <a:r>
              <a:rPr lang="en-US" dirty="0"/>
              <a:t>Individual membrane layers (the “pancakes”) are thylakoids; an entire stack of thylakoids is a granum (plural grana).  The membranes of the </a:t>
            </a:r>
            <a:r>
              <a:rPr lang="en-US" dirty="0" smtClean="0"/>
              <a:t>thylakoid contain the protein complexes (including photosystems PS I and PS II), cytochromes, and other electron carriers of </a:t>
            </a:r>
            <a:r>
              <a:rPr lang="en-US" smtClean="0"/>
              <a:t>the light–dependent </a:t>
            </a:r>
            <a:r>
              <a:rPr lang="en-US" dirty="0" smtClean="0"/>
              <a:t>reactions</a:t>
            </a:r>
          </a:p>
          <a:p>
            <a:r>
              <a:rPr lang="en-US" dirty="0" smtClean="0"/>
              <a:t>Thylakoid Lumen-This is the inside, or lumen, of the thylakoid; H</a:t>
            </a:r>
            <a:r>
              <a:rPr lang="en-US" baseline="30000" dirty="0" smtClean="0"/>
              <a:t>+</a:t>
            </a:r>
            <a:r>
              <a:rPr lang="en-US" dirty="0" smtClean="0"/>
              <a:t> ions (protons) accumulate here</a:t>
            </a:r>
            <a:endParaRPr lang="en-US" dirty="0"/>
          </a:p>
          <a:p>
            <a:endParaRPr lang="en-US" dirty="0"/>
          </a:p>
        </p:txBody>
      </p:sp>
    </p:spTree>
    <p:extLst>
      <p:ext uri="{BB962C8B-B14F-4D97-AF65-F5344CB8AC3E}">
        <p14:creationId xmlns:p14="http://schemas.microsoft.com/office/powerpoint/2010/main" val="292838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Photosynthesis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Begins with light-absorbing pigment in chloroplasts of plant cells</a:t>
            </a:r>
          </a:p>
          <a:p>
            <a:r>
              <a:rPr lang="en-US" dirty="0" smtClean="0"/>
              <a:t>A pigment molecule is able to absorb the energy from light only within a narrow range of wavelengths.</a:t>
            </a:r>
          </a:p>
          <a:p>
            <a:r>
              <a:rPr lang="en-US" dirty="0" smtClean="0"/>
              <a:t>The dominant light absorbing pigment is the green chlorophyll a, while other accessory pigments include other chlorophylls and various red, orange, and yellow carotenoids.</a:t>
            </a:r>
          </a:p>
          <a:p>
            <a:r>
              <a:rPr lang="en-US" dirty="0" smtClean="0"/>
              <a:t>These pigments complement each other to maximize energy absorptions across the sunlight spectrum</a:t>
            </a:r>
            <a:endParaRPr lang="en-US" dirty="0"/>
          </a:p>
        </p:txBody>
      </p:sp>
      <p:pic>
        <p:nvPicPr>
          <p:cNvPr id="2050" name="Picture 2" descr="https://encrypted-tbn3.gstatic.com/images?q=tbn:ANd9GcT_gA69eR029RiTEvf4rkv3Jf7S6daTqf8doJsgJ5W4wWJ_ux0z"/>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9265" y="1652780"/>
            <a:ext cx="3281095" cy="438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0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Photosynthesis</a:t>
            </a:r>
          </a:p>
        </p:txBody>
      </p:sp>
      <p:sp>
        <p:nvSpPr>
          <p:cNvPr id="3" name="Content Placeholder 2"/>
          <p:cNvSpPr>
            <a:spLocks noGrp="1"/>
          </p:cNvSpPr>
          <p:nvPr>
            <p:ph sz="half" idx="1"/>
          </p:nvPr>
        </p:nvSpPr>
        <p:spPr>
          <a:xfrm>
            <a:off x="677334" y="1481070"/>
            <a:ext cx="4184035" cy="4739426"/>
          </a:xfrm>
        </p:spPr>
        <p:txBody>
          <a:bodyPr>
            <a:normAutofit lnSpcReduction="10000"/>
          </a:bodyPr>
          <a:lstStyle/>
          <a:p>
            <a:r>
              <a:rPr lang="en-US" dirty="0" smtClean="0"/>
              <a:t>When light is absorbed by one of the pigments, the energy from the light is incorporated into electrons within the atoms that make up the molecules.  </a:t>
            </a:r>
          </a:p>
          <a:p>
            <a:r>
              <a:rPr lang="en-US" dirty="0" smtClean="0"/>
              <a:t>These energized electrons (or excited electrons) are unstable and almost </a:t>
            </a:r>
            <a:r>
              <a:rPr lang="en-US" dirty="0"/>
              <a:t>i</a:t>
            </a:r>
            <a:r>
              <a:rPr lang="en-US" dirty="0" smtClean="0"/>
              <a:t>mmediately re-emit the absorbed energy.</a:t>
            </a:r>
          </a:p>
          <a:p>
            <a:r>
              <a:rPr lang="en-US" dirty="0" smtClean="0"/>
              <a:t>The energy is then reabsorbed by electrons of a nearby pigment molecule</a:t>
            </a:r>
          </a:p>
          <a:p>
            <a:r>
              <a:rPr lang="en-US" dirty="0" smtClean="0"/>
              <a:t>The process of energy absorption, followed by energy re-emission, continues with the energy bouncing from one pigment molecule to another</a:t>
            </a:r>
            <a:endParaRPr lang="en-US" dirty="0"/>
          </a:p>
        </p:txBody>
      </p:sp>
      <p:pic>
        <p:nvPicPr>
          <p:cNvPr id="3074" name="Picture 2" descr="http://bioserv.fiu.edu/~walterm/GenBio2004/chapter8_photosynthesis/photosynthesis_download_files/image015.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3805" y="1635616"/>
            <a:ext cx="5267034" cy="441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52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Photosynthesis</a:t>
            </a:r>
          </a:p>
        </p:txBody>
      </p:sp>
      <p:sp>
        <p:nvSpPr>
          <p:cNvPr id="3" name="Content Placeholder 2"/>
          <p:cNvSpPr>
            <a:spLocks noGrp="1"/>
          </p:cNvSpPr>
          <p:nvPr>
            <p:ph sz="half" idx="1"/>
          </p:nvPr>
        </p:nvSpPr>
        <p:spPr>
          <a:xfrm>
            <a:off x="677334" y="1339403"/>
            <a:ext cx="4184035" cy="4701958"/>
          </a:xfrm>
        </p:spPr>
        <p:txBody>
          <a:bodyPr>
            <a:normAutofit fontScale="92500" lnSpcReduction="10000"/>
          </a:bodyPr>
          <a:lstStyle/>
          <a:p>
            <a:r>
              <a:rPr lang="en-US" dirty="0" smtClean="0"/>
              <a:t>The process ends when the energy is absorbed by one of two special chlorophyll a molecules, P</a:t>
            </a:r>
            <a:r>
              <a:rPr lang="en-US" baseline="-25000" dirty="0" smtClean="0"/>
              <a:t>680</a:t>
            </a:r>
            <a:r>
              <a:rPr lang="en-US" dirty="0" smtClean="0"/>
              <a:t> and P</a:t>
            </a:r>
            <a:r>
              <a:rPr lang="en-US" baseline="-25000" dirty="0" smtClean="0"/>
              <a:t>700</a:t>
            </a:r>
            <a:r>
              <a:rPr lang="en-US" dirty="0" smtClean="0"/>
              <a:t>.  </a:t>
            </a:r>
          </a:p>
          <a:p>
            <a:r>
              <a:rPr lang="en-US" dirty="0" smtClean="0"/>
              <a:t>These two chlorophyll molecules, named with numbers that represent the wavelengths at which they absorb their maximum amounts of light (680 and 700 nanometers, respectively), are different from other chlorophyll molecules because of their association with various nearby pigments.</a:t>
            </a:r>
          </a:p>
          <a:p>
            <a:r>
              <a:rPr lang="en-US" dirty="0" smtClean="0"/>
              <a:t>Together with these other pigments, chlorophyll P</a:t>
            </a:r>
            <a:r>
              <a:rPr lang="en-US" baseline="-25000" dirty="0" smtClean="0"/>
              <a:t>700</a:t>
            </a:r>
            <a:r>
              <a:rPr lang="en-US" dirty="0" smtClean="0"/>
              <a:t> forms a pigment cluster called photosystem I (PS I).  </a:t>
            </a:r>
          </a:p>
          <a:p>
            <a:r>
              <a:rPr lang="en-US" dirty="0" smtClean="0"/>
              <a:t>Chlorophyll P</a:t>
            </a:r>
            <a:r>
              <a:rPr lang="en-US" baseline="-25000" dirty="0" smtClean="0"/>
              <a:t>680</a:t>
            </a:r>
            <a:r>
              <a:rPr lang="en-US" dirty="0" smtClean="0"/>
              <a:t> forms photosystems II (PSII).</a:t>
            </a:r>
            <a:endParaRPr lang="en-US" dirty="0"/>
          </a:p>
        </p:txBody>
      </p:sp>
      <p:pic>
        <p:nvPicPr>
          <p:cNvPr id="4098" name="Picture 2" descr="http://lh3.ggpht.com/-B4luyAfQRj8/Uql9HWzc6sI/AAAAAAAAApc/TDMyrX4y344/image%25255B9%25255D.png?imgmax=8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97534" y="1534017"/>
            <a:ext cx="6694405" cy="45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0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includes the following processes:</a:t>
            </a:r>
            <a:endParaRPr lang="en-US" dirty="0"/>
          </a:p>
        </p:txBody>
      </p:sp>
      <p:sp>
        <p:nvSpPr>
          <p:cNvPr id="3" name="Content Placeholder 2"/>
          <p:cNvSpPr>
            <a:spLocks noGrp="1"/>
          </p:cNvSpPr>
          <p:nvPr>
            <p:ph sz="half" idx="1"/>
          </p:nvPr>
        </p:nvSpPr>
        <p:spPr/>
        <p:txBody>
          <a:bodyPr/>
          <a:lstStyle/>
          <a:p>
            <a:r>
              <a:rPr lang="en-US" b="1" u="sng" dirty="0" smtClean="0"/>
              <a:t>Noncyclic photophosphorylation </a:t>
            </a:r>
            <a:r>
              <a:rPr lang="en-US" dirty="0" smtClean="0"/>
              <a:t>and </a:t>
            </a:r>
            <a:r>
              <a:rPr lang="en-US" b="1" u="sng" dirty="0" smtClean="0"/>
              <a:t>cyclic photophosphorylation </a:t>
            </a:r>
            <a:r>
              <a:rPr lang="en-US" dirty="0" smtClean="0"/>
              <a:t>use H</a:t>
            </a:r>
            <a:r>
              <a:rPr lang="en-US" baseline="-25000" dirty="0" smtClean="0"/>
              <a:t>2</a:t>
            </a:r>
            <a:r>
              <a:rPr lang="en-US" dirty="0" smtClean="0"/>
              <a:t>O and the energy in sunlight to generate ATP, NADPH, and O</a:t>
            </a:r>
            <a:r>
              <a:rPr lang="en-US" baseline="-25000" dirty="0" smtClean="0"/>
              <a:t>2</a:t>
            </a:r>
          </a:p>
          <a:p>
            <a:pPr marL="0" indent="0">
              <a:buNone/>
            </a:pPr>
            <a:endParaRPr lang="en-US" dirty="0" smtClean="0"/>
          </a:p>
          <a:p>
            <a:r>
              <a:rPr lang="en-US" dirty="0" smtClean="0"/>
              <a:t>The </a:t>
            </a:r>
            <a:r>
              <a:rPr lang="en-US" b="1" u="sng" dirty="0" smtClean="0"/>
              <a:t>Calvin Cycle </a:t>
            </a:r>
            <a:r>
              <a:rPr lang="en-US" dirty="0" smtClean="0"/>
              <a:t>uses CO</a:t>
            </a:r>
            <a:r>
              <a:rPr lang="en-US" baseline="-25000" dirty="0" smtClean="0"/>
              <a:t>2</a:t>
            </a:r>
            <a:r>
              <a:rPr lang="en-US" dirty="0" smtClean="0"/>
              <a:t> and the energy in ATP and NADPH to make glucose.</a:t>
            </a:r>
            <a:endParaRPr lang="en-US" dirty="0"/>
          </a:p>
        </p:txBody>
      </p:sp>
      <p:pic>
        <p:nvPicPr>
          <p:cNvPr id="5122" name="Picture 2" descr="http://classes.midlandstech.edu/carterp/courses/bio225/chap05/Slide29.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37871" y="1273577"/>
            <a:ext cx="4103914" cy="47677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rsmarsigliano.weebly.com/uploads/2/4/8/0/24807467/1705372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134" y="4662074"/>
            <a:ext cx="2092236" cy="191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0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u="sng" dirty="0" smtClean="0"/>
              <a:t>Noncyclic Photophosphorylation</a:t>
            </a:r>
            <a:r>
              <a:rPr lang="en-US" sz="2000" dirty="0" smtClean="0"/>
              <a:t>-is the process of using energy derived form light (photo) to generate ATP from adenosine diphosphate (ADP) and P</a:t>
            </a:r>
            <a:r>
              <a:rPr lang="en-US" sz="2000" baseline="-25000" dirty="0" smtClean="0"/>
              <a:t>i</a:t>
            </a:r>
            <a:r>
              <a:rPr lang="en-US" sz="2000" dirty="0" smtClean="0"/>
              <a:t> (phosphorylation).  Noncyclic photophosphorylation begins with PS II and follows these seven steps:</a:t>
            </a:r>
            <a:endParaRPr lang="en-US" sz="2000" dirty="0"/>
          </a:p>
        </p:txBody>
      </p:sp>
      <p:sp>
        <p:nvSpPr>
          <p:cNvPr id="3" name="Content Placeholder 2"/>
          <p:cNvSpPr>
            <a:spLocks noGrp="1"/>
          </p:cNvSpPr>
          <p:nvPr>
            <p:ph sz="half" idx="1"/>
          </p:nvPr>
        </p:nvSpPr>
        <p:spPr/>
        <p:txBody>
          <a:bodyPr/>
          <a:lstStyle/>
          <a:p>
            <a:r>
              <a:rPr lang="en-US" dirty="0" smtClean="0"/>
              <a:t>1. Photosystem II-Electrons trapped by P680 in photosystem II are energized by light.</a:t>
            </a:r>
          </a:p>
        </p:txBody>
      </p:sp>
      <p:sp>
        <p:nvSpPr>
          <p:cNvPr id="4" name="Content Placeholder 3"/>
          <p:cNvSpPr>
            <a:spLocks noGrp="1"/>
          </p:cNvSpPr>
          <p:nvPr>
            <p:ph sz="half" idx="2"/>
          </p:nvPr>
        </p:nvSpPr>
        <p:spPr/>
        <p:txBody>
          <a:bodyPr/>
          <a:lstStyle/>
          <a:p>
            <a:r>
              <a:rPr lang="en-US" dirty="0"/>
              <a:t>2. Primary electron acceptor-Two energized electrons are passed to a molecule called the primary electron acceptor.  This electron acceptor is called “primary” because it is the first in a chain of electron acceptors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629" y="3201367"/>
            <a:ext cx="3800341" cy="3070183"/>
          </a:xfrm>
          <a:prstGeom prst="rect">
            <a:avLst/>
          </a:prstGeom>
        </p:spPr>
      </p:pic>
      <p:pic>
        <p:nvPicPr>
          <p:cNvPr id="6150" name="Picture 6" descr="https://www2.estrellamountain.edu/faculty/farabee/BIOBK/phot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162" y="4342734"/>
            <a:ext cx="2982840" cy="22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8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313386"/>
            <a:ext cx="8596668" cy="922986"/>
          </a:xfrm>
        </p:spPr>
        <p:txBody>
          <a:bodyPr>
            <a:normAutofit fontScale="90000"/>
          </a:bodyPr>
          <a:lstStyle/>
          <a:p>
            <a:r>
              <a:rPr lang="en-US" dirty="0" smtClean="0"/>
              <a:t>Noncyclic Photophosphorylation-</a:t>
            </a:r>
            <a:br>
              <a:rPr lang="en-US" dirty="0" smtClean="0"/>
            </a:br>
            <a:r>
              <a:rPr lang="en-US" dirty="0" smtClean="0"/>
              <a:t>Electron Transport Chain</a:t>
            </a:r>
            <a:endParaRPr lang="en-US" dirty="0"/>
          </a:p>
        </p:txBody>
      </p:sp>
      <p:sp>
        <p:nvSpPr>
          <p:cNvPr id="3" name="Content Placeholder 2"/>
          <p:cNvSpPr>
            <a:spLocks noGrp="1"/>
          </p:cNvSpPr>
          <p:nvPr>
            <p:ph sz="half" idx="1"/>
          </p:nvPr>
        </p:nvSpPr>
        <p:spPr>
          <a:xfrm>
            <a:off x="677334" y="1970467"/>
            <a:ext cx="4184035" cy="4070893"/>
          </a:xfrm>
        </p:spPr>
        <p:txBody>
          <a:bodyPr>
            <a:normAutofit fontScale="92500" lnSpcReduction="10000"/>
          </a:bodyPr>
          <a:lstStyle/>
          <a:p>
            <a:r>
              <a:rPr lang="en-US" dirty="0" smtClean="0"/>
              <a:t>3. Electron transport chain-Electrons pass through an electron transport chain (ETC).  </a:t>
            </a:r>
            <a:endParaRPr lang="en-US" dirty="0"/>
          </a:p>
          <a:p>
            <a:r>
              <a:rPr lang="en-US" dirty="0" smtClean="0"/>
              <a:t>This chain consists of proteins in the thylakoid membrane of the chloroplast that pass electrons from one carrier protein to the next.</a:t>
            </a:r>
          </a:p>
          <a:p>
            <a:r>
              <a:rPr lang="en-US" dirty="0" smtClean="0"/>
              <a:t>Some carrier proteins, such as the cytochromes, include non-protein parts containing iron</a:t>
            </a:r>
          </a:p>
          <a:p>
            <a:r>
              <a:rPr lang="en-US" dirty="0" smtClean="0"/>
              <a:t>The electron transport chains in photosynthesis are analogous to those in the inner mitochondrial membrane in oxidative </a:t>
            </a:r>
            <a:r>
              <a:rPr lang="en-US" dirty="0" err="1" smtClean="0"/>
              <a:t>phosphorylataion</a:t>
            </a:r>
            <a:endParaRPr lang="en-US" dirty="0"/>
          </a:p>
        </p:txBody>
      </p:sp>
      <p:pic>
        <p:nvPicPr>
          <p:cNvPr id="7172" name="Picture 4" descr="https://i.ytimg.com/vi/VER6xW_r1vc/maxresdefaul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524" y="2060619"/>
            <a:ext cx="6273446" cy="352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63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299811"/>
            <a:ext cx="8596668" cy="613893"/>
          </a:xfrm>
        </p:spPr>
        <p:txBody>
          <a:bodyPr>
            <a:normAutofit fontScale="90000"/>
          </a:bodyPr>
          <a:lstStyle/>
          <a:p>
            <a:r>
              <a:rPr lang="en-US" dirty="0"/>
              <a:t>Noncyclic </a:t>
            </a:r>
            <a:r>
              <a:rPr lang="en-US" dirty="0" smtClean="0"/>
              <a:t>Photophosphorylation</a:t>
            </a:r>
            <a:endParaRPr lang="en-US" dirty="0"/>
          </a:p>
        </p:txBody>
      </p:sp>
      <p:sp>
        <p:nvSpPr>
          <p:cNvPr id="3" name="Content Placeholder 2"/>
          <p:cNvSpPr>
            <a:spLocks noGrp="1"/>
          </p:cNvSpPr>
          <p:nvPr>
            <p:ph sz="half" idx="1"/>
          </p:nvPr>
        </p:nvSpPr>
        <p:spPr>
          <a:xfrm>
            <a:off x="677334" y="1326524"/>
            <a:ext cx="4184035" cy="4714837"/>
          </a:xfrm>
        </p:spPr>
        <p:txBody>
          <a:bodyPr>
            <a:normAutofit lnSpcReduction="10000"/>
          </a:bodyPr>
          <a:lstStyle/>
          <a:p>
            <a:r>
              <a:rPr lang="en-US" dirty="0" smtClean="0"/>
              <a:t>4. Phosphorylation-as the two electrons move “down” the electron transport chain, they lose energy.  The energy lost by the electrons as they pass along the electron transport chain is used to phosphorylate, on average, about 1.5 ATP molecules</a:t>
            </a:r>
          </a:p>
          <a:p>
            <a:pPr marL="0" indent="0">
              <a:buNone/>
            </a:pPr>
            <a:endParaRPr lang="en-US" dirty="0" smtClean="0"/>
          </a:p>
          <a:p>
            <a:r>
              <a:rPr lang="en-US" dirty="0" smtClean="0"/>
              <a:t>5. Photosystem I-The electron transport chain terminates with PS I (with P700).  Here the electrons are again energized by sunlight and passed to a primary electron acceptor (different from the one associated with PS II)</a:t>
            </a:r>
            <a:endParaRPr lang="en-US" dirty="0"/>
          </a:p>
        </p:txBody>
      </p:sp>
      <p:pic>
        <p:nvPicPr>
          <p:cNvPr id="8194" name="Picture 2" descr="http://images.tutorvista.com/cms/images/101/phosphorylation-re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552" y="913704"/>
            <a:ext cx="4204544" cy="243596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SEhUUEhQVFRMVGBoYGRcWFxcYGRUXFxcXFxgZFxcYHSggGh8lIBwXITEhJikrLi4uFx8zODMsNygtLisBCgoKDg0OGhAQGzckHyQsLCwsLCwvLC8sLCwsLCwsLCwsNywsNCwsLCwsLCwsLC0sLCwsLC8sLzcsLCwsLCwsL//AABEIALQBGAMBIgACEQEDEQH/xAAbAAEAAwEBAQEAAAAAAAAAAAAAAwQFBgIBB//EAEUQAAIBAwIEAwQGBggFBQEAAAECAwAREgQhBSIxQRNRYQYycYEUI0JSkaEVM2JykrFDc4KissHC0VST0tPwU2OD4fEk/8QAGgEBAAMBAQEAAAAAAAAAAAAAAAECAwQFBv/EADERAAICAQMCBAUDAwUAAAAAAAABAhEDEiExBEEFUWGBEyJxkfBCobEyweEzUmLR8f/aAAwDAQACEQMRAD8A/XKUpXmnaKUpQClKUApSlAKUpQClKUApSlAKUoTagFQvqkH2h8t653jXHisqR43Dgm2VjYMi7LY5Hmv1FgDVQcfisG5sSMgcGJxsDkRa4FiD86uoHRHCv1M6waxPP8jUysD0N65CTjsK2yYi4c2Km/1eeYt1uMH/AAq5o+JKXKoSHHUEEWtjs3xyFS4EvBF/0s6SlRaabMX796lrM52mnTFKUoQKUpQClKUApSlAKUpQClKUApSlAKUpQClKUApSlAKUpQClKUApX2vlAKUpQCodZ7jfCpqEUJTp2c3IEzUsVDkFVubEg2LADv0B+VUxp9MQAPDtiUHMN1UAEDfsFF/K1XeN8A8RlJZ8F7KfUHfvftf1qg/BgVIMjc0YjNgoJVcsSLDYi56bHyrdNHcpat0j5Np9L7zGPoze/sQRIWa17HZ5N/JjU+nMSvJIJELSYsTkuyAAJ07ep+98BVGP2eF2Bb6sgbAC5b60sSxBI3cnr/newPZ4MblmYBg5GK2yBjJubXIOA5fU+QtItpW0dHwr7Xlt/nV+qGimC8p/H/er9ZTi09zinkU5NoUpSqFRSlKAVFqdUkYvI6oPNmC/zrO4xqnzWKNsMlLM4ALBQQAqX2BJO53sB5kEc5DxGJFZ/DIcA3LsC5s6ot5GJJyyUgk7fI1KRlPLpdHUHjkHZmb1WKVx+KoRXwcci8pf+TL/ANNYMvFwAzBbxgbMG6kxeKNrdCCBe/U9LVNptW8gBVAAGs1ybEY3upKi+5A6dQfjSiiyybNleOQd3x/rEeMfi6ir0MquMlYMp6FSCD8xXNy8QQLKQwYxAllBuRZcrWqooEjFoAY2V8WcZRt7itcgrzDmGzAjbpSiY5W3TOypVDg2saRXD2zjfBiNg3KrggduVluPO9X6g2TtWKUpQkUpSgFKUoBSlKAUpSgFKUoDF4tw+TxDNAiGVY+UnEZurqwQta4DKGXLsGqsNLrgoBkLMMlDAxi5XARySLbcG0hZV+8AB0t647xHUJJaKNmCcwVY3Jl+qlNvEHKoyCriRe9vMVXj4hrC5IS5KpiuDrGSBrSeu6k4wA7m118xe6uiha1+k1TzPzDwbxlFstrLJCxucsshjIeliDa/QDxw3T6zkE7swOWWBjWzWQBr3JZL+IQBYjIcvTHwONapicYLKVyTOOQGzXKFt9iBiGSwIN+nQ+m4tqcnBiCqHKBvClewHiWbBDdg2KWIO2e9+7cbEen0WsWIAvISAq2zjLXECjIuwNx4uRN7ki3qDM+n1gUnMsxZzYFAthNeMDoVUx9TuRYbHobqaqRNNG7AFhGhcOSGLYryjb3ibj41L+kldzFG4Egy3IDC6EBxYMDt07fO1RqNo4ZSjqXH8F13A3JtVQOrsBiLeffpXrVMQgDWLdyBb5gXNvxrxooTcN23rSMUoOTMHKSnUSyNMg+yKlApSsTVtvkyddKoJt26ntt1tVFOOqI1fMqjWxyUqWva1lYAnqO1XddpDzdcTfcdr1gtwFMUVTiEVVNlU5Ysrg79CSu5Hn8CN07W51QxwSuKR0cWvI97cfnWirXFx0NYYFbGlIxAB6VnKO1medQTpcktKV9qhgUuI8PWaxuUdb4utrrfqCDsyna6nbYHYgEYzcKkQg+CkpUWDREK1rk+5IQBuSfePWulrM4/KcFjU2aVgvwHUn+VWju6M5xTVsxWgjB5oJQT28GVgLrh9gFfd2uO1WvpI+5N/wAib/oroo0sAN9hbfrt516qpT4K8zlxzBsYJWz2YGJky2tuZcR0261Yi4dM99lgDG5OzyE2A6e4DYAXJYbdK36UsssMUQ6PSLEgRBtubk3JJ3JYnqTU1KUNRSlKAUpSgFKV5LVz9R1WPp0pZHSe1/8AgPRNfAarajVgGwBY+Q7fEnYVENZb3lYDzFjb4gb/AJV4HU+OShnaxK41S9X5/Tt6llHYvilRpKCARYg9D516U3ru6bxbFk0Yo3KbSvbvW7d0RR6pSleyQKUpQH2vlKUBBqtIJCpJYYG4sbb2te3f/wC6QaUISVJAJJxvtdjdiPUm5+Z86nrxO1lJolbos8ktNXsUJjm+3nYVoqthbyqjoE3J8v8AOr9bZnuorsYY13FKUrE1FfCg8hX2lAeJYgwsf/ys2QmNtjv6f51o6mTFSe9c/r8jHJjfPBrW65Ym1vW9a45NKjTHgU/mZffWue9vhURnb7x/GuVnXWbogYlMSHZsVkEYYjcA8zExhhtfBugtXvUidg3hiYOWkvkXC+GQ3hhd9mvhuvQBr1bSjqTiuInULqWH2jUD6onURFtwisdvXaqml0TAJm5YqzHqTsxay3Y3OIIFz1tXufaRG7G6/juKJbkZscXFP6X9zpo5AwuOleqydFLiw8jsa1qxao5suPQ6FKUqDMUpSgFKUoBSlKAE1X1ctlJHUDb49qsEVX1UWSkDqRt6HtXzvjsuojj7fDdX5/v/AG3JRlarUrCqkgkFsb7dTc5MWIAue57kDvXiXi8K+9IB17H7JcHoOg8OTf8AYNTSxLKhVwbdGW5HoVax3Hp0NQHg0JJOHvZA8zWs2eQAvsD4knT7xr5qPw6+e79Do37F/SGzEDowyHobi/43B/HzrRU1n6FLsWHugYj135remwHyNe+MRMYWwyzUq4x6kowaw87gEW73r2fA8WdZXkglp4bfPt68X2KaVKajdWy9SqWl4mskhjwkRscxmuN1va43uN/O1Xa+uM5QlF1JHLe2WqlR0EZk20+pkIjfAho/Axcixzxybksb36GvY9o5M5bqBFHmudlNmXEKxUS5FXJFhitgVOVjeujmdVsWKjsCxA69hfz8qiIiux+ruBix5dhb3W8hbsate3BnRicK488zIhMUbXlyLb5+FMYSI1V7A7XPM2OSje9VNPxyULG0jIzsHUsMljT/APpjhu6ZW5b3vse1xcmujEsBZUvEWC+Iq8uy9M1Hl6jyqRDGRtgQ9+mNnv1/evb8qWvIUc9L7QzWkxELeCkzs3NjL4DqtkAPLe5BN2xZSLN1rf1z8g9SP96nESgWCi1rWsLW8vh6VV4ienzq+OnNFZ7RZ70C8t/M1ZqLSDkH/nepapkdyZaH9KFKUqpYUpSgI9THkpHeuP41rpIpYlQcrBi+wIGMkCc12BAs7dATsPKu0qDUaRX36Hz/AN6tGVG2PJSpnAze07GIskYRirMpdxtiENrY7yc/uH7p3q6ePjLEBAb4nKTFUOUws5xOJ+r6W6sB610cmgYdAD8KiOnb7p/CtNSOhO/1HOD2hIKqyIWYyghZLY+H4uN8gBv4ZB32JF6l0nFhqH8PCwKhsg3Q4qwKggErvbLzB271vrpWP2T/AOfGrEXDj9ogfDrTUkRKSS3kUeFSZOFbZ13P7Vu4863wfyrE9oY0VECoxkLWjw94G1ySfIAfyqjodHPctIXVDu9nKsbA23Xf+Vc3U9ThxQc5ySrtat/Tc4p5HKVfnudVSudV9LiGIZwcLeJ4kh+sJUXDkkWs2V/dxJNrUZdKpJ+joOYqD4Sc7BxGQD+8e9vPpXhvx6F0scv2FHRV8rnYn0x2VnjbILikkkZyLFfdRgDuD5jatAxTJvHJ4g+5Lbf0Eii4+JDVrj8c6dy05E4/VbfsKNKlQ6PUCRA4BF73B6qQSrKbbXBBG221K9lO90CalKVIFfMK+0rmzdJhzSUskbri+PtwLKs2lDG+4PmNj8+x+dRjRA+8zN6EgD54gXq9S1eLk8ATkmp93e3b/j5FtRGqW6dqkqno+IK98iqsJHQDIc2LEAj4ixtVyvX6bw2HROShe/Zu17FFNSVo4/isbRNIGnXOU5Ei6Yx3IUzS3uqKNgiYliDbqTU+j1Z08SJp4iVZ7BpSUeZ3N2KRgXA6klsQAO9bWr0USs2oMWcire4GTHAGwUfe6gW33rAGpnIOodTGzDFWZbuoYi0WnhP2ierva57YgW7D2ceRZoJNWtrva322Xl/HbitziGidpopUEbhFZSslxYOUOaEKeYYkWtvfqLb5Oj9liuzlWs8ZyLFvEVJvFOaFAA1/Vtyelans8SIsXmEsoJL86uYy24QkeXTtfetSp1NHk5ceibjycvN7MORIFMYDrKt9wUD6hpkUC262Yow2sOl6t8J4F4cqSsFyVZRbIyWaV42JVmVbAhd9huTVvV8XxYpGjSMuzG4VFNgbFjuTYj3Qbd7VhcT1WrWQaiFVJVcX0/isyzKDcY5KAkgubEe90PYibbMHKKOvqlxH7Pz/AMqytB7QPMgkiWJ0P7bowI2KsChxYG4IPQirX00ye9GyFfMqQb/dKm/4gVfCvnRE5xcaRqab3B8KkrIPF7ckcbSMuxNwqA9bZHc9fsg+VeRxKc9UiH9t2/0iqTXzMsskUuTZpWMeJzj+jiYfvsp/wGrGi4sHcI6NG5va9ir2Fziynt5Gx2JtsarRKyRfBcXUoSyh1LL7wDC6/vDt869eMvXJbE2G43Pl8awdFwkh5ZZRkFknZIwi3cSH7TEnIEDZdhuL3sLZ+u4Iwit4Id5YZwVSwCaibw8TcWxAAwD/AGQg86tSJtnYBxci4uOovuL9Livtc7wzQuuoBaMhlbUM81haRZGUxgHqdgu32fCtttfoqhqiUKUpUEilKUBX1ukEgG5VlOSsvVWsRcX2OxIsQQb1UdZwCGRJVIIuhwc3v9h+X+/WnSuTqehwdT/qRtrvwwc4+iiJJk00wy3IKiQA4lLgRlgDYtuPvE9TUhhiPvDUMMsgphlsCXEh2wF7sO9+42BrfpXC/BMD/XL7r/oGIyAm66aY7ob2jS2G62DspA+AqyYp5NiVhX9k+JJ8iQFU/Jq0qVfF4N0sGm05V/ud/wCBZHpdOsaBEFlUWFySfiSdyT1JO5Jr5UtK9UHx2sCfKqsGsvs23rVuquo0l916+Va49HEik9XKLVKzodQU2PTy8qlfiA7An8qieNxZfHeThFylURxHzX86tQzhun4d6q00XljlHlHLe0cRjmEgiiVRZlc45STb9VHM2I3AuqjdmNhXjhvE5o1FstRJM4szNin7sIA5go3LgBfWt3i3DInPjPGZXiU4pc2Pe2PQkkDr6eVctrpJhYzN4U84Kqi3Z1TyGNyqj7qXdz1IGw97pZw6jFGDSbWzv0323cmu7ey9K48fNGWKbkn9vyr7Lk7yqvEOGxzhRKuQRsgLsN7Eb4kXFidjVf2eMfgKsQcKhKc/vZKTlf53rQlJxOPWxt8bbV4eSGibj5M9TFkkkpxdP0MHVn6G8k/hp4GCLysqMioWJCoQA27E9bnpareh9pNNKiuJolyF8XkRWU+TAnY1zfDJwVEkkTPJbmlH1xy+0NudCCTy4i3SrCywqWKeJGXtlaKVb+timx7X/wBhVaLS6uGSPzL5tt/NLbdf3X27n3VQK00kmmnjcyHIiKeMODiF9xso36Dc2I6b1J4WpU7rJ/aijf8AOKQCoJ5VPurK9/svFIyN/addvje3oateyupJmdFUxxqnNGWy8OTIY8ousdxlYA72vYd5ObRGe6/Pqcx7RyS6EPrOdEZkEyiNEElziGQO7fWgd7bgWPQEaHsFx6LVxePJMiE3UpJMpkBU7ctlRRbfZd79rWrRe0s0iTxeLjI97EOVjDMI1MR3QEWN1ByAF+tVdFwTT6bUePpDNpw36yHwJvCk26hCowbpuNvSvIzeNQxTlj0PUrp9tuzq2r7beXBrHp42rf52JtekayO8Wois3McJ41cWUA3SS8bdPe5SBt2r1p5Zm3Qs4/cik6/tQy2q9G6eM8zmZ8uVUEMpRFta/ue8d7nbY2qB4VOphEUPglmbIghGZMH5hGl7AME5mt2G+VjbD4vjy5Y4nF20ra4Ta3VNJuuG17KjL4Te/B48HUt9mX+zHEn5yyH+VfOHxRpMks+oiVkBsHnRnJZSu4GKILE7KNzbfa1R8Znf6V4U6+KuAMaggZ2LFm8NrK7DlvubWBAF6sJrY12wkQD/ANmQD5ELavXlFxM9UYvZG5+mtN0+kQX/AK1P96uRuGF1II8wbj8RXMHiMZ7SH4RSn/RVDWTY2eCIpKSMXP1Rduy4e9IT90rb1HWqUaLN5o7ilfa+VB0ClKUApSlAKUpQClKUApSlAKUpQClQa7WJChkkbFVtc+pIAA9SSB869DUptzLc3sLi+2529O9AR6+K63A3H8q57jGlMsRRbXLId9xZZFY3HfYHbvXTR6hG91lO19iDsDYnb12rNh4hp5ioUsWfcAJIGtZTkVK7LZ05jtzCrxk0bY8sYrSzF4domicrcmMDk5gAtzdgUHqTa2wFhtbfb4epzFu3WpIkiZmRWOa9Rvt09PUV9fRsOm/w61oqly6JydQlGoqzQrE4hxI+OYovDWRFVizjJsWJ2RAQbbbtewJGxq0upZeu/wAazuK6MTNlaO9wSHXIEgWBBBBQ/tC/wqPgyRwyyWtjLfQ6mIKINQ5UMSyOVFwTchCF5Orfj12q8ryHo0/9qQD8rG9eRwiZeitv/wCnqWe3lbxgLV4m0cqDJvHC+by6ZVHzBq888siWtJtd+7+tcnPHFOPFkcmmLtzNeU9DLGhJH7LxYMf4r+lfRqYPo7zHK8cghOOqm8PMlQD4mWy8wubbWI3tVOXTxyghniKm+7TS6jE9P1SjA/jV/h+s0radkaVkOeTuUKhZEx3W64hRiosew371XQ5R1Jcc+/H3LxbTqT+lkZ4Rn+skb4KWK29fGZ7/AJV518LwqrQl+UhSFYIAhO/Kq22Nj27+t4dLpQzlIDE9r3MMzacXG/6kEg38xcVZ/RmrPUSp6K8Mg/FmU/lVXja5dfnlyWxTlCalVry7M9y8PLuWd2JBAUsI2NgPNkJG5boRXrTEJNFDKxPilghSWZGBVC5yTxCCtlPMLWJUW32oapJEOMpFwCQraoxu3oEiyJ/Gp+ESQJIrnIMOYRxwSgglSuUjsMpCFYjt1PXa1J9OpK5JSXs/8r3CySclq245LOrIaaSCJiDFjmZJZnY5KGGMfiAWsRzG4vcW2qOCJkLLEzftW8OJbnfqkdye/wA+teONGF2MgDZEg4S6eUgviEBSQC8bEAAnfp0qHh+mJGMbZN1Ij1OTDzOEwUi/wqceKGOOpRX8fwRNzcqT+xIhXU5xSmblO6SG+QH2luNxfv8A719ThBQckr+octj26CJkt3/GrH6Nn8tQfjJpwPxU3qlPpVyKyNDcdQ8suqZT66cAD86vOSb+XZeXP1KRhNclj6RB9GE3MS0nggHUzGPPIi/iZbrsTe2+wqXT6FkNw4jY7ExRopI8i0gdz/FUjtB4PhAzkhs8/Af3ze5KlACCCVxt029ayRGE91SqjvH9JgBP9UEKD+KqGkr7G2Uc/wBNL/Hb+QpaUe7PKPQ+Gw+eSE/nWdpUaW/htMxHUJLpmt8QTcVYPCJ2+y//AMmpKX/5INVISmaGh4s4mWCUxszhmUpdW5d+ZCTtb7QPUWsK2qxuEcCET5nAEXIWNcQCRYszEkyNa4ubdTtWzRnRC63FKUqC4pSlAKUpQClKUApSlAQa7SiVMCbC6t/A6uP5VlH2ZS1gxAIGXKtyVeR1IPbd2v57et9ylSm0RRl6LgaRPmuxsw2UDZkhTt/VKfnXiP2fjVIkSyiIqcgozYoFF8+ouFCnzU2rXpS2KKWl4cEleQMSXvcdhe3T8Ku0rKi9oISGLHAK7pvixvGzKxtGWKjlJ5rbbm29m7HBqOgPUA1WXQjuTUR41ADj4i3DY9+vNe224GD3PQYNfoaQ8agbYSC4IWxDA5MYwBYi+/iR/wAanoatGUo8ENRfJejQAWHSuLhnBZpJo2Z83AlAMwADsAosMo7AC64gA9zua6GPj0RZ1JKlGZd1bmK4hiotuLsFHmSAOoqnrZtEzZFyjsLlo/EUm2Q5wgszDB9mBIwO21Rv3KZI6lSK/wClYb2MqA+TMFP4GojqdNuTJF1y99bZWAva+52Fa68IPVdRIR2uIiPxCCslpL7QNK4++FiSM/BmBLD1VSPWkW1wznlirk86jVwyC2Bm7gCMuP4iMR8yKv8ABZpW0043zRpFjGWbCyAqCx94hiR1NiLXNqz/AKJIw5yGPrK9vmIljv8AA3rQh1MyKFQacKNgqxuoA8hZrflTYvjai92ZXCtRhGAIrju8JDBm7lwxEmZNyQQxve5NetRLCzrIRKsidG8KYEA9QeWxBq7qOdsn00TN3eORklPwbEH5Z1LoNPBIcAdRHIBlg8smVthcEsysBce6Ta4v1q0ZuLuLoq8SltdlI66MsD9YcRsBDL1Pf3ettvmfOq3F9QXjP1WJ+w8thi5HKY1UmQve1gMST3rX4hpYIrKxnd23VElkyIHwZQo9WIHrUOnODZR6aJWt78jlpfmcSf79RfA+Govdl32lZxpCQQGvFlkWAxMieIGZd1BXIE9gT1FZcOrCKFMLxqOmKZp/Z8K+3xA+FaB1uo84Phg5/wBdZx0RG4SJfSJpoFv54qxX8qrsWyOMnyS/pKK1y1viGX+Yo3EYx3Y/uo7f4VNeI2KfrPpCju0bRSqPiDGJPwU1f1GijWJpmmmeNUL8rKMlAy28NQTf0pRVY2+DC43qHaJmjiKyKD4ckllKuQQvhqOctewxsL3tfeu6NcrwjVwr4ZaBvH2RmuZDGxl8GweZg+JYi1h0INWdJ7VI8aOYZQWRHIAVgpkVWVC2Vr2YG+w3632qWmb446ToKVjr7RR5EFJBj75PhgRnKZLMc/vROLi43BvbcXuGa9Z0zUMoyZbOLMCjFDcfEGq0zSy1SlKEilKUApSlAKUpQClKUApSlAKUpQCsqPhkLqwDl0YygjxLhTIXEoFum5fbtb0rVrnZPZVTe0hS7SMCigG7ytICd98fElX1D+lSiGXI+AacElUG7MxF9ryLIrZdyCJHNiftbWqnouDxpMmcucmbTgc25EcenHMzHlACnEk3ax+zUjez+KTBGBLxzIgtifriW+se5yxNlXYWXbevMPswt8mZctiAsYVUIMBvGLnH9SO/VifSrX6kV6F2bhsBbm95ybc9jlmkpK79QyK3pavqcJh7XNze+ZJYkSgkm+5PiSfj6VnH2VBFvEscDHdUAIUxyR59f1pzuX74rtUqezYuWLLkXR+VMVQo6MQi3OIYJYi++THvao9x7GwYR4eCdMcRvftiN647RySRKsZZclUDw57xuLCxs4BEgHZgD8TXWcI0PgRLHe4W9rCwAuSALkmwG1ySdtyasTRK4syhh5MAR+BqLKzhqOZOqkHWByf2XjI/FmX+VfPpkn/Dy/xQf92tv9CwdolX9zk/w2r4vBYR9lvnJIfyLU2MvgsxZdVIBfw1QecsgW38Ib+dfeCxvJqEkzLqivzKuMQyAACkkmRj5gkDE9L77kXCIFN1hjv54gn8TvV2ll44qds5r2iidZxKGKKYwmWOcd1Z2tKBuos2zXA2IJ6Aww6qQi4SORfvRSA3+TAD+8a6yqU/CoHN2ijLeeIv/EN6WJ4rdmD9Mk/4eX+KD/u19GqkP9A4/eaK391yfyrZbgsJ+y3ykkH5Bq+/oWDvGG/fLP8A4iabFPgs52bVyXxLxxk/ZjvNKf3VxFj64sK6Dh0Ii0sazAAIi5ByGtjY8x3BI8996u6fTJGLRoqDyVQo/AV81WnWRCj+6w3sSD5ggjcEHe/pSzWGPSUX1umBLNgG2ZiyEG6gMMiVvkAFax5gADbaoU1ej7CO4sgAi5urnELjc2KPsOhU96nfgkbEls2ucjdju+ITMgbZYgL8O1eNVwJGZGVnRlkZ7qdzl4pIHlzSE/K1TsW3PEfENKxbaPma18Qwk2zDXUG4JkNr9Sxtuav8PaIp9Rh4dzbAALe+9rbdb7jveqUfs5ApUopUqLKQbkABQLFr2tiLEb+tX9Bo0hQRxghBewuTjc3sL9uu1Q6JRPSlKgkUpSgFKUoBSlKAUpSgFKUoBSlKAUpSgFKUoBSlKAUpSgI9TqFjRnkYKiAszHYKoFySfICoNNxOKRgqOGYhjbe/IUD3B6EZpsfvCovaPRtNpdREls5InRbmwyZSBv2rL1vs3lLlcyXinyeRgGMz/RxEeQAAARnoBawPXepSRDs6Q0U3FxuPOuXfg0zvzqCS12mMn9GYMDEU6nm7e79q+QAqLT8GmCxARBSqQBWEgA05ja81gOuYv097KzWAqdK8yLOur4zW67X2+flXFzcPnQKiXR5JnRd7yNBJGBK8jISuaMAyubXxVTZmvVmXgbmRj4QeNZ45FDspkbFnDWa9ioUriGsRYjyppXmLOspXI6XgE1mEhYkyRFzkoSVVmzZuXmJK7EN1Bx3Aq9wLg7wyKx2Fpw3MTcGcNpxv92O4Hl0pS8xZuQTK6hlIKnoR6G1e6pcF0zRQojWyGV7b9WY/51dqrJFKUoSKUpQClKUApSlAKUpQClKUApSlAKUpQClKUApSlAKUpQClKUApSlAKUpQClKUApSlAKUpQClKUApSlAKUpQClKUApSlAKUpQClKUApSl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338" y="3542274"/>
            <a:ext cx="4587915" cy="2935799"/>
          </a:xfrm>
          <a:prstGeom prst="rect">
            <a:avLst/>
          </a:prstGeom>
        </p:spPr>
      </p:pic>
    </p:spTree>
    <p:extLst>
      <p:ext uri="{BB962C8B-B14F-4D97-AF65-F5344CB8AC3E}">
        <p14:creationId xmlns:p14="http://schemas.microsoft.com/office/powerpoint/2010/main" val="20275859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197</TotalTime>
  <Words>1525</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Wingdings 3</vt:lpstr>
      <vt:lpstr>Facet</vt:lpstr>
      <vt:lpstr>Photosynthesis</vt:lpstr>
      <vt:lpstr>Photosynthesis</vt:lpstr>
      <vt:lpstr>Process of Photosynthesis</vt:lpstr>
      <vt:lpstr>Process of Photosynthesis</vt:lpstr>
      <vt:lpstr>Process of Photosynthesis</vt:lpstr>
      <vt:lpstr>Photosynthesis includes the following processes:</vt:lpstr>
      <vt:lpstr>Noncyclic Photophosphorylation-is the process of using energy derived form light (photo) to generate ATP from adenosine diphosphate (ADP) and Pi (phosphorylation).  Noncyclic photophosphorylation begins with PS II and follows these seven steps:</vt:lpstr>
      <vt:lpstr>Noncyclic Photophosphorylation- Electron Transport Chain</vt:lpstr>
      <vt:lpstr>Noncyclic Photophosphorylation</vt:lpstr>
      <vt:lpstr>Noncyclic Photophosphorylation</vt:lpstr>
      <vt:lpstr>Noncyclic Photophosphorylation</vt:lpstr>
      <vt:lpstr>Noncyclic Photophosphorylation</vt:lpstr>
      <vt:lpstr>Cyclic Photophosphorylation</vt:lpstr>
      <vt:lpstr>Calvin Cycle</vt:lpstr>
      <vt:lpstr>Calvin Cycle process</vt:lpstr>
      <vt:lpstr>Calvin Cycle process</vt:lpstr>
      <vt:lpstr>Calvin Cycle process</vt:lpstr>
      <vt:lpstr>Calvin Cycle process</vt:lpstr>
      <vt:lpstr>Light-Independent Reactions</vt:lpstr>
      <vt:lpstr>Calvin Cycle</vt:lpstr>
      <vt:lpstr>Chloroplast-are the site where both the light dependant and light-independent reactions of photosynthesis occur. Chloroplast consist of the following areas</vt:lpstr>
    </vt:vector>
  </TitlesOfParts>
  <Company>EPISD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Arlene Perez</dc:creator>
  <cp:lastModifiedBy>Arlene Perez</cp:lastModifiedBy>
  <cp:revision>20</cp:revision>
  <dcterms:created xsi:type="dcterms:W3CDTF">2016-02-22T15:29:08Z</dcterms:created>
  <dcterms:modified xsi:type="dcterms:W3CDTF">2016-02-22T19:30:59Z</dcterms:modified>
</cp:coreProperties>
</file>