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97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0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FC373-A476-4C5B-9FB0-3EF082D490EB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032D9-808F-4344-8C91-1E30659B8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FAFFF8-AE06-40B8-A846-39EC328407F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Kingdom </a:t>
            </a:r>
            <a:r>
              <a:rPr lang="en-US" dirty="0" err="1" smtClean="0"/>
              <a:t>Plantae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3228536"/>
            <a:ext cx="3200400" cy="1752600"/>
          </a:xfrm>
        </p:spPr>
        <p:txBody>
          <a:bodyPr/>
          <a:lstStyle/>
          <a:p>
            <a:r>
              <a:rPr lang="en-US" dirty="0" smtClean="0"/>
              <a:t>Transport</a:t>
            </a:r>
            <a:endParaRPr lang="en-US" dirty="0"/>
          </a:p>
        </p:txBody>
      </p:sp>
      <p:pic>
        <p:nvPicPr>
          <p:cNvPr id="13314" name="Picture 2" descr="http://images.google.com/url?source=imgres&amp;ct=tbn&amp;q=http://webecoist.com/wp-content/uploads/2008/11/medicinal-plants.jpg&amp;usg=AFQjCNFKexA96Fuk9iSTZFIL9VOIUOzz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00"/>
            <a:ext cx="4291654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6096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How do plants get nutrients and water into vascular system of roots?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28600" y="1524000"/>
            <a:ext cx="87677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dirty="0"/>
              <a:t>Water and ions enter root hairs and move between or through membranes of cells of cortex</a:t>
            </a:r>
            <a:endParaRPr lang="en-US" altLang="en-US" sz="2800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28600" y="24384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dirty="0" err="1"/>
              <a:t>Casparian</a:t>
            </a:r>
            <a:r>
              <a:rPr lang="en-US" altLang="en-US" dirty="0"/>
              <a:t> strips block water movement; force water through cell membranes of endoderm</a:t>
            </a:r>
            <a:endParaRPr lang="en-US" altLang="en-US" sz="2800" dirty="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28600" y="31242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dirty="0" err="1"/>
              <a:t>Endodermal</a:t>
            </a:r>
            <a:r>
              <a:rPr lang="en-US" altLang="en-US" dirty="0"/>
              <a:t> cells selects nutrients that enter vascular tissue </a:t>
            </a:r>
            <a:r>
              <a:rPr lang="en-US" altLang="en-US" b="1" dirty="0"/>
              <a:t>(xylem)</a:t>
            </a:r>
            <a:endParaRPr lang="en-US" altLang="en-US" sz="2800" b="1" dirty="0"/>
          </a:p>
        </p:txBody>
      </p:sp>
      <p:pic>
        <p:nvPicPr>
          <p:cNvPr id="8202" name="Picture 10" descr="Root Hair Absoprtion.jpg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124200"/>
            <a:ext cx="5181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p" autoUpdateAnimBg="0"/>
      <p:bldP spid="8200" grpId="0" build="p" autoUpdateAnimBg="0"/>
      <p:bldP spid="820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763000" cy="609600"/>
          </a:xfrm>
        </p:spPr>
        <p:txBody>
          <a:bodyPr/>
          <a:lstStyle/>
          <a:p>
            <a:r>
              <a:rPr lang="en-US" altLang="en-US" dirty="0"/>
              <a:t>How do plants get nutrients and water up xylem?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8600" y="1447800"/>
            <a:ext cx="86153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400" dirty="0"/>
              <a:t>Xylem includes 2 types of dead, hollow, tubular cells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28600" y="2133600"/>
            <a:ext cx="8615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 u="sng" dirty="0"/>
              <a:t>Vessel members</a:t>
            </a:r>
            <a:r>
              <a:rPr lang="en-US" altLang="en-US" dirty="0"/>
              <a:t>: slightly large diameter; cells stacked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8600" y="2514600"/>
            <a:ext cx="8615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 u="sng" dirty="0" err="1"/>
              <a:t>Tracheids</a:t>
            </a:r>
            <a:r>
              <a:rPr lang="en-US" altLang="en-US" dirty="0"/>
              <a:t>: smaller diameter; side to side overlap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28600" y="2971800"/>
            <a:ext cx="8615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Vessel members only occur in angiosperms (flowering plants)</a:t>
            </a:r>
          </a:p>
        </p:txBody>
      </p:sp>
      <p:pic>
        <p:nvPicPr>
          <p:cNvPr id="9227" name="Picture 11" descr="xylem types.jpg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657600"/>
            <a:ext cx="4673600" cy="2744788"/>
          </a:xfrm>
          <a:prstGeom prst="rect">
            <a:avLst/>
          </a:prstGeom>
          <a:noFill/>
        </p:spPr>
      </p:pic>
      <p:pic>
        <p:nvPicPr>
          <p:cNvPr id="9228" name="Picture 12" descr="Xylem micrograph.jpg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429000"/>
            <a:ext cx="2479675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uild="p" autoUpdateAnimBg="0"/>
      <p:bldP spid="9224" grpId="0" build="p" autoUpdateAnimBg="0"/>
      <p:bldP spid="9225" grpId="0" build="p" autoUpdateAnimBg="0"/>
      <p:bldP spid="922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609600"/>
          </a:xfrm>
        </p:spPr>
        <p:txBody>
          <a:bodyPr/>
          <a:lstStyle/>
          <a:p>
            <a:r>
              <a:rPr lang="en-US" altLang="en-US"/>
              <a:t>How do plants get nutrients and water up xylem?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524000"/>
            <a:ext cx="60245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Water molecules sticks to walls of xylem (adhesion) and to each other (cohesion)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2971800"/>
            <a:ext cx="49529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Water moves through xylem in unbroken column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44196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Air on leaf surfaces causes water to evaporate, creating a ‘pull’ on the water column 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5257800"/>
            <a:ext cx="8615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 dirty="0"/>
              <a:t>Essentially, osmotic pressure of air is greater than osmotic pressure within leaves  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5791200"/>
            <a:ext cx="8615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 dirty="0"/>
              <a:t>Process of evaporative water loss in plants is called </a:t>
            </a:r>
            <a:r>
              <a:rPr lang="en-US" altLang="en-US" u="sng" dirty="0"/>
              <a:t>transpiration</a:t>
            </a:r>
            <a:r>
              <a:rPr lang="en-US" altLang="en-US" dirty="0"/>
              <a:t>  </a:t>
            </a:r>
          </a:p>
        </p:txBody>
      </p:sp>
      <p:pic>
        <p:nvPicPr>
          <p:cNvPr id="5122" name="Picture 2" descr="http://www.phschool.com/science/biology_place/labbench/lab9/images/xyle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438400"/>
            <a:ext cx="3657601" cy="2011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uild="p" autoUpdateAnimBg="0"/>
      <p:bldP spid="10248" grpId="0" build="p" autoUpdateAnimBg="0"/>
      <p:bldP spid="10253" grpId="0" build="p" autoUpdateAnimBg="0"/>
      <p:bldP spid="10254" grpId="0" build="p" autoUpdateAnimBg="0"/>
      <p:bldP spid="1025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609600"/>
          </a:xfrm>
        </p:spPr>
        <p:txBody>
          <a:bodyPr/>
          <a:lstStyle/>
          <a:p>
            <a:r>
              <a:rPr lang="en-US" altLang="en-US"/>
              <a:t>Transpiration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28600" y="15240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/>
              <a:t>90% of water ‘absorbed’ by roots lost through transpiration in leaves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28600" y="23622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Transpiration through </a:t>
            </a:r>
            <a:r>
              <a:rPr lang="en-US" altLang="en-US" u="sng"/>
              <a:t>stomata</a:t>
            </a:r>
            <a:r>
              <a:rPr lang="en-US" altLang="en-US"/>
              <a:t>, pores in epidermis of leaves  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28600" y="28194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Transpiration rate regulated by two </a:t>
            </a:r>
            <a:r>
              <a:rPr lang="en-US" altLang="en-US" u="sng"/>
              <a:t>guard</a:t>
            </a:r>
            <a:r>
              <a:rPr lang="en-US" altLang="en-US"/>
              <a:t> </a:t>
            </a:r>
            <a:r>
              <a:rPr lang="en-US" altLang="en-US" u="sng"/>
              <a:t>cells</a:t>
            </a:r>
            <a:r>
              <a:rPr lang="en-US" altLang="en-US"/>
              <a:t> surrounding each stoma (or stomate)</a:t>
            </a:r>
          </a:p>
        </p:txBody>
      </p:sp>
      <p:pic>
        <p:nvPicPr>
          <p:cNvPr id="12298" name="Picture 10" descr="Leaf X Section.jpg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770313"/>
            <a:ext cx="5740400" cy="2554287"/>
          </a:xfrm>
          <a:prstGeom prst="rect">
            <a:avLst/>
          </a:prstGeom>
          <a:noFill/>
        </p:spPr>
      </p:pic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5486400" y="5562600"/>
            <a:ext cx="304800" cy="228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5257800" y="5410200"/>
            <a:ext cx="762000" cy="457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uild="p" autoUpdateAnimBg="0"/>
      <p:bldP spid="12296" grpId="0" build="p" autoUpdateAnimBg="0"/>
      <p:bldP spid="12297" grpId="0" build="p" autoUpdateAnimBg="0"/>
      <p:bldP spid="12299" grpId="0" animBg="1"/>
      <p:bldP spid="123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609600"/>
          </a:xfrm>
        </p:spPr>
        <p:txBody>
          <a:bodyPr/>
          <a:lstStyle/>
          <a:p>
            <a:r>
              <a:rPr lang="en-US" altLang="en-US" dirty="0"/>
              <a:t>Transpiration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28600" y="15240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/>
              <a:t>Action of guard cells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28600" y="19812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Guard cells open when water moves into cells by osmosis (i.e. cells are </a:t>
            </a:r>
            <a:r>
              <a:rPr lang="en-US" altLang="en-US" u="sng"/>
              <a:t>turgid</a:t>
            </a:r>
            <a:r>
              <a:rPr lang="en-US" altLang="en-US"/>
              <a:t>)  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28600" y="2743200"/>
            <a:ext cx="327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 dirty="0" err="1"/>
              <a:t>Turgor</a:t>
            </a:r>
            <a:r>
              <a:rPr lang="en-US" altLang="en-US" sz="2000" dirty="0"/>
              <a:t> results from active uptake of Potassium (K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) ions; and subsequent influx of water by osmosis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505200" y="2590800"/>
            <a:ext cx="5562600" cy="3733800"/>
            <a:chOff x="2208" y="1632"/>
            <a:chExt cx="3504" cy="2352"/>
          </a:xfrm>
        </p:grpSpPr>
        <p:pic>
          <p:nvPicPr>
            <p:cNvPr id="13325" name="Picture 13" descr="Guard Cell Action.jpg                                          00000010Macintosh HD                   ABA78158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8" y="1759"/>
              <a:ext cx="3396" cy="2177"/>
            </a:xfrm>
            <a:prstGeom prst="rect">
              <a:avLst/>
            </a:prstGeom>
            <a:noFill/>
          </p:spPr>
        </p:pic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4080" y="1632"/>
              <a:ext cx="1632" cy="23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581400" y="2743200"/>
            <a:ext cx="5162550" cy="3581400"/>
            <a:chOff x="2160" y="1728"/>
            <a:chExt cx="3348" cy="2256"/>
          </a:xfrm>
        </p:grpSpPr>
        <p:pic>
          <p:nvPicPr>
            <p:cNvPr id="13328" name="Picture 16" descr="Guard Cell Action.jpg                                          00000010Macintosh HD                   ABA78158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60" y="1776"/>
              <a:ext cx="3348" cy="2146"/>
            </a:xfrm>
            <a:prstGeom prst="rect">
              <a:avLst/>
            </a:prstGeom>
            <a:noFill/>
          </p:spPr>
        </p:pic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2256" y="1728"/>
              <a:ext cx="172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" name="Picture 6" descr="http://images.google.com/url?source=imgres&amp;ct=tbn&amp;q=http://www.nwconline.org/Ohia-leaf-stomata.jpg&amp;usg=AFQjCNGjVgQ_FNrNN0CSxaiG6cC_cTDHu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0"/>
            <a:ext cx="1686878" cy="210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build="p" autoUpdateAnimBg="0"/>
      <p:bldP spid="1332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logyjunction.com/images/plantbody.jpg"/>
          <p:cNvPicPr>
            <a:picLocks noChangeAspect="1" noChangeArrowheads="1"/>
          </p:cNvPicPr>
          <p:nvPr/>
        </p:nvPicPr>
        <p:blipFill>
          <a:blip r:embed="rId2" cstate="print"/>
          <a:srcRect t="6103" r="4930"/>
          <a:stretch>
            <a:fillRect/>
          </a:stretch>
        </p:blipFill>
        <p:spPr bwMode="auto">
          <a:xfrm>
            <a:off x="762000" y="7620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Does…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800" dirty="0" smtClean="0"/>
              <a:t>Water and dissolved nutrients  get upwards from the root?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altLang="en-US" sz="2800" dirty="0" smtClean="0"/>
              <a:t>Carbohydrates produced in leaves get to the rest of plant?</a:t>
            </a:r>
          </a:p>
          <a:p>
            <a:endParaRPr lang="en-US" alt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23838" y="1524000"/>
            <a:ext cx="87677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altLang="en-US" sz="2800" dirty="0"/>
          </a:p>
        </p:txBody>
      </p:sp>
      <p:pic>
        <p:nvPicPr>
          <p:cNvPr id="14338" name="Picture 2" descr="http://glencoe.mcgraw-hill.com/sites/dl/free/0078664276/281029/ccq_u2_ch7_q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914400"/>
            <a:ext cx="4610471" cy="493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763000" cy="609600"/>
          </a:xfrm>
        </p:spPr>
        <p:txBody>
          <a:bodyPr/>
          <a:lstStyle/>
          <a:p>
            <a:r>
              <a:rPr lang="en-US" altLang="en-US" dirty="0"/>
              <a:t>How do plants transport carbohydrates?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28600" y="15240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Movement of carbohydrates through vascular system is called </a:t>
            </a:r>
            <a:r>
              <a:rPr lang="en-US" altLang="en-US" sz="2800" u="sng" dirty="0" smtClean="0"/>
              <a:t>translocation</a:t>
            </a:r>
            <a:endParaRPr lang="en-US" altLang="en-US" sz="2800" dirty="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28600" y="23622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Carbohydrates produced in photosynthetic organs (usually leaves) and often stored in roots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28600" y="31242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 dirty="0"/>
              <a:t>Movement of carbohydrates is through </a:t>
            </a:r>
            <a:r>
              <a:rPr lang="en-US" altLang="en-US" b="1" u="sng" dirty="0"/>
              <a:t>phloem</a:t>
            </a:r>
            <a:endParaRPr lang="en-US" altLang="en-US" b="1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28600" y="35052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/>
              <a:t>Phloem consists of two types of cells: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28600" y="3886200"/>
            <a:ext cx="464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057400" lvl="4" indent="-228600">
              <a:spcBef>
                <a:spcPct val="20000"/>
              </a:spcBef>
              <a:buFontTx/>
              <a:buChar char="»"/>
            </a:pPr>
            <a:r>
              <a:rPr lang="en-US" altLang="en-US" sz="2000" u="sng"/>
              <a:t>Sieve</a:t>
            </a:r>
            <a:r>
              <a:rPr lang="en-US" altLang="en-US" sz="2000"/>
              <a:t> </a:t>
            </a:r>
            <a:r>
              <a:rPr lang="en-US" altLang="en-US" sz="2000" u="sng"/>
              <a:t>cells</a:t>
            </a:r>
            <a:r>
              <a:rPr lang="en-US" altLang="en-US" sz="2000"/>
              <a:t>: living cells stacked on top of each other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28600" y="4800600"/>
            <a:ext cx="502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057400" lvl="4" indent="-228600">
              <a:spcBef>
                <a:spcPct val="20000"/>
              </a:spcBef>
              <a:buFontTx/>
              <a:buChar char="»"/>
            </a:pPr>
            <a:r>
              <a:rPr lang="en-US" altLang="en-US" sz="2000" u="sng"/>
              <a:t>Sieve-tube</a:t>
            </a:r>
            <a:r>
              <a:rPr lang="en-US" altLang="en-US" sz="2000"/>
              <a:t> </a:t>
            </a:r>
            <a:r>
              <a:rPr lang="en-US" altLang="en-US" sz="2000" u="sng"/>
              <a:t>members</a:t>
            </a:r>
            <a:r>
              <a:rPr lang="en-US" altLang="en-US" sz="2000"/>
              <a:t>: similar to sieve cells but found only in angiosperms (flowering plants)</a:t>
            </a:r>
          </a:p>
        </p:txBody>
      </p:sp>
      <p:pic>
        <p:nvPicPr>
          <p:cNvPr id="14349" name="Picture 13" descr="sieve-tube member.jpg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10000"/>
            <a:ext cx="2952750" cy="253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build="p" autoUpdateAnimBg="0"/>
      <p:bldP spid="14344" grpId="0" build="p" autoUpdateAnimBg="0"/>
      <p:bldP spid="14345" grpId="0" build="p" autoUpdateAnimBg="0"/>
      <p:bldP spid="14346" grpId="0" build="p" autoUpdateAnimBg="0"/>
      <p:bldP spid="14347" grpId="0" build="p" autoUpdateAnimBg="0"/>
      <p:bldP spid="1434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609600"/>
          </a:xfrm>
        </p:spPr>
        <p:txBody>
          <a:bodyPr/>
          <a:lstStyle/>
          <a:p>
            <a:r>
              <a:rPr lang="en-US" altLang="en-US"/>
              <a:t>How do plants transport carbohydrates?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28600" y="16002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 u="sng" dirty="0"/>
              <a:t>Mass-flow</a:t>
            </a:r>
            <a:r>
              <a:rPr lang="en-US" altLang="en-US" sz="2800" dirty="0"/>
              <a:t> or </a:t>
            </a:r>
            <a:r>
              <a:rPr lang="en-US" altLang="en-US" sz="2800" u="sng" dirty="0"/>
              <a:t>pressure-flow</a:t>
            </a:r>
            <a:r>
              <a:rPr lang="en-US" altLang="en-US" sz="2800" dirty="0"/>
              <a:t> </a:t>
            </a:r>
            <a:r>
              <a:rPr lang="en-US" altLang="en-US" sz="2800" u="sng" dirty="0"/>
              <a:t>hypothesis</a:t>
            </a:r>
            <a:r>
              <a:rPr lang="en-US" altLang="en-US" sz="2800" dirty="0"/>
              <a:t>: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28600" y="20574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Carbohydrates move from source (site produced or stored) to sink (site used)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81000" y="26670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Carbohydrates actively transported into phloem at source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81000" y="32004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High concentration of carbohydrates causes greater osmotic pressure in phloem; water moves in from adjacent xylem by osmosis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381000" y="41910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Water influx creates (</a:t>
            </a:r>
            <a:r>
              <a:rPr lang="en-US" altLang="en-US" sz="2000" dirty="0" err="1"/>
              <a:t>turgor</a:t>
            </a:r>
            <a:r>
              <a:rPr lang="en-US" altLang="en-US" sz="2000" dirty="0"/>
              <a:t>) pressure inside phloem; pushing water and dissolved carbohydrates through phloem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381000" y="48768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At sink, carbohydrates actively removed from phloem; reducing osmotic pressure in phloem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381000" y="56388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water leaves phloem and reenters xylem, maintaining a osmotic pressure gradient between sources and sinks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uild="p" autoUpdateAnimBg="0"/>
      <p:bldP spid="15369" grpId="0" build="p" autoUpdateAnimBg="0"/>
      <p:bldP spid="15370" grpId="0" build="p" autoUpdateAnimBg="0"/>
      <p:bldP spid="15371" grpId="0" build="p" autoUpdateAnimBg="0"/>
      <p:bldP spid="15372" grpId="0" build="p" autoUpdateAnimBg="0"/>
      <p:bldP spid="15373" grpId="0" build="p" autoUpdateAnimBg="0"/>
      <p:bldP spid="1537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609600"/>
          </a:xfrm>
        </p:spPr>
        <p:txBody>
          <a:bodyPr/>
          <a:lstStyle/>
          <a:p>
            <a:r>
              <a:rPr lang="en-US" altLang="en-US"/>
              <a:t>How do plants transport carbohydrates?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191000" y="1600200"/>
            <a:ext cx="480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 u="sng"/>
              <a:t>Mass-flow</a:t>
            </a:r>
            <a:r>
              <a:rPr lang="en-US" altLang="en-US" sz="2800"/>
              <a:t> or </a:t>
            </a:r>
            <a:r>
              <a:rPr lang="en-US" altLang="en-US" sz="2800" u="sng"/>
              <a:t>pressure-flow</a:t>
            </a:r>
            <a:r>
              <a:rPr lang="en-US" altLang="en-US" sz="2800"/>
              <a:t> </a:t>
            </a:r>
            <a:r>
              <a:rPr lang="en-US" altLang="en-US" sz="2800" u="sng"/>
              <a:t>hypothesis</a:t>
            </a:r>
            <a:r>
              <a:rPr lang="en-US" altLang="en-US" sz="2800"/>
              <a:t>:</a:t>
            </a:r>
          </a:p>
        </p:txBody>
      </p:sp>
      <p:pic>
        <p:nvPicPr>
          <p:cNvPr id="17422" name="Picture 14" descr="Mass-flow Diagram.jpg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900" y="1600200"/>
            <a:ext cx="2849563" cy="4648200"/>
          </a:xfrm>
          <a:prstGeom prst="rect">
            <a:avLst/>
          </a:prstGeom>
          <a:noFill/>
        </p:spPr>
      </p:pic>
      <p:pic>
        <p:nvPicPr>
          <p:cNvPr id="17424" name="Picture 16" descr="Mass Flow 2.jpg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795588"/>
            <a:ext cx="5181600" cy="3513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609600"/>
          </a:xfrm>
        </p:spPr>
        <p:txBody>
          <a:bodyPr/>
          <a:lstStyle/>
          <a:p>
            <a:r>
              <a:rPr lang="en-US" altLang="en-US" dirty="0"/>
              <a:t>Nutrients required by plants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28600" y="14478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400" dirty="0"/>
              <a:t>Macronutrients (required in relatively large amounts)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28600" y="19050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 dirty="0"/>
              <a:t>9 macronutrients including: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28600" y="22860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Nitrogen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28600" y="25908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Phosphorus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28600" y="29718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Potassium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429000" y="2362200"/>
            <a:ext cx="5410200" cy="898525"/>
            <a:chOff x="2160" y="1632"/>
            <a:chExt cx="3408" cy="566"/>
          </a:xfrm>
        </p:grpSpPr>
        <p:sp>
          <p:nvSpPr>
            <p:cNvPr id="5133" name="AutoShape 13"/>
            <p:cNvSpPr>
              <a:spLocks/>
            </p:cNvSpPr>
            <p:nvPr/>
          </p:nvSpPr>
          <p:spPr bwMode="auto">
            <a:xfrm>
              <a:off x="2160" y="1632"/>
              <a:ext cx="240" cy="528"/>
            </a:xfrm>
            <a:prstGeom prst="rightBrace">
              <a:avLst>
                <a:gd name="adj1" fmla="val 1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2544" y="1680"/>
              <a:ext cx="30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Fertilizer numbers (e.g.10-15-10) refer to these macronutrients</a:t>
              </a:r>
            </a:p>
          </p:txBody>
        </p:sp>
      </p:grp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223838" y="40386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7 micronutrients including: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223838" y="44196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/>
              <a:t>Chlorine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223838" y="48006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/>
              <a:t>Iron</a:t>
            </a: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223838" y="51816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/>
              <a:t>Manganese</a:t>
            </a:r>
          </a:p>
        </p:txBody>
      </p:sp>
      <p:pic>
        <p:nvPicPr>
          <p:cNvPr id="5142" name="Picture 22" descr="Nutrient Requirements.jpg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038600"/>
            <a:ext cx="4057650" cy="2527300"/>
          </a:xfrm>
          <a:prstGeom prst="rect">
            <a:avLst/>
          </a:prstGeom>
          <a:noFill/>
        </p:spPr>
      </p:pic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223838" y="3581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400" dirty="0"/>
              <a:t>Micronutrients (required in trace amounts)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build="p" autoUpdateAnimBg="0"/>
      <p:bldP spid="5129" grpId="0" build="p" autoUpdateAnimBg="0"/>
      <p:bldP spid="5130" grpId="0" build="p" autoUpdateAnimBg="0"/>
      <p:bldP spid="5131" grpId="0" build="p" autoUpdateAnimBg="0"/>
      <p:bldP spid="5132" grpId="0" build="p" autoUpdateAnimBg="0"/>
      <p:bldP spid="5137" grpId="0" build="p" autoUpdateAnimBg="0"/>
      <p:bldP spid="5138" grpId="0" build="p" autoUpdateAnimBg="0"/>
      <p:bldP spid="5139" grpId="0" build="p" autoUpdateAnimBg="0"/>
      <p:bldP spid="5140" grpId="0" build="p" autoUpdateAnimBg="0"/>
      <p:bldP spid="514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609600"/>
          </a:xfrm>
        </p:spPr>
        <p:txBody>
          <a:bodyPr/>
          <a:lstStyle/>
          <a:p>
            <a:r>
              <a:rPr lang="en-US" altLang="en-US"/>
              <a:t>Nutrients required by plants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23838" y="16002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/>
              <a:t>Most nutrients needed by plants obtained from soil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23838" y="2057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Most roots found in topsoil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23838" y="2438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/>
              <a:t>Mineral particles (nutrients)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23838" y="2819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/>
              <a:t>Living organisms (particularly detritivores)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23838" y="3200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/>
              <a:t>Humus (partly decayed organic matter)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223838" y="3581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Some plants in acidic bogs obtain Nitrogen by trapping and digesting insects (e.g. Venus flytrap)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223838" y="4343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Legumes house Nitrogen-fixing bacteria in root nodules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8600" y="47244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Most plants have mycorrhizal fungi that enhance nutrient uptake by increasing surface area of ‘roots’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 autoUpdateAnimBg="0"/>
      <p:bldP spid="6152" grpId="0" build="p" autoUpdateAnimBg="0"/>
      <p:bldP spid="6153" grpId="0" build="p" autoUpdateAnimBg="0"/>
      <p:bldP spid="6154" grpId="0" build="p" autoUpdateAnimBg="0"/>
      <p:bldP spid="6155" grpId="0" build="p" autoUpdateAnimBg="0"/>
      <p:bldP spid="6160" grpId="0" build="p" autoUpdateAnimBg="0"/>
      <p:bldP spid="6162" grpId="0" build="p" autoUpdateAnimBg="0"/>
      <p:bldP spid="616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334000" cy="990600"/>
          </a:xfrm>
        </p:spPr>
        <p:txBody>
          <a:bodyPr>
            <a:normAutofit/>
          </a:bodyPr>
          <a:lstStyle/>
          <a:p>
            <a:r>
              <a:rPr lang="en-US" altLang="en-US" dirty="0"/>
              <a:t>How do plants get nutrients and water into roots?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1905000"/>
            <a:ext cx="609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Water ‘absorbed’ by root hairs (projections of epidermis cells)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28956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Root hairs greatly increase surface area over which to ‘absorb’ water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3733800"/>
            <a:ext cx="8615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Root hairs have greater osmotic potential than soil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304800" y="4343400"/>
            <a:ext cx="8615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 u="sng" dirty="0"/>
              <a:t>osmotic</a:t>
            </a:r>
            <a:r>
              <a:rPr lang="en-US" altLang="en-US" dirty="0"/>
              <a:t> (or solute) </a:t>
            </a:r>
            <a:r>
              <a:rPr lang="en-US" altLang="en-US" u="sng" dirty="0"/>
              <a:t>potential</a:t>
            </a:r>
            <a:r>
              <a:rPr lang="en-US" altLang="en-US" dirty="0"/>
              <a:t> = pressure that must be applied to stop osmosis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304800" y="5029200"/>
            <a:ext cx="8615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 dirty="0"/>
              <a:t>Root cells actively pump ions (use ATP) into cells 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04800" y="5715000"/>
            <a:ext cx="8615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High concentration of ions creates a greater osmotic pressure in plant than surrounding soil water; water moves into cells by osmosis  </a:t>
            </a:r>
          </a:p>
        </p:txBody>
      </p:sp>
      <p:pic>
        <p:nvPicPr>
          <p:cNvPr id="15" name="Picture 2" descr="Root3Diagram400.jpg (99456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"/>
            <a:ext cx="330505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 autoUpdateAnimBg="0"/>
      <p:bldP spid="7185" grpId="0" build="p" autoUpdateAnimBg="0"/>
      <p:bldP spid="7186" grpId="0" build="p" autoUpdateAnimBg="0"/>
      <p:bldP spid="7187" grpId="0" build="p" autoUpdateAnimBg="0"/>
      <p:bldP spid="7188" grpId="0" build="p" autoUpdateAnimBg="0"/>
      <p:bldP spid="718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439</TotalTime>
  <Words>675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Kingdom Plantae</vt:lpstr>
      <vt:lpstr>Slide 2</vt:lpstr>
      <vt:lpstr>How Does…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 Plantae</dc:title>
  <dc:creator>Mrs Milner</dc:creator>
  <cp:lastModifiedBy>EPISD</cp:lastModifiedBy>
  <cp:revision>52</cp:revision>
  <dcterms:created xsi:type="dcterms:W3CDTF">2009-11-04T05:32:35Z</dcterms:created>
  <dcterms:modified xsi:type="dcterms:W3CDTF">2014-05-01T14:52:55Z</dcterms:modified>
</cp:coreProperties>
</file>